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357" r:id="rId3"/>
    <p:sldId id="358" r:id="rId4"/>
    <p:sldId id="259" r:id="rId5"/>
    <p:sldId id="359" r:id="rId6"/>
    <p:sldId id="360" r:id="rId7"/>
    <p:sldId id="262" r:id="rId8"/>
    <p:sldId id="263" r:id="rId9"/>
    <p:sldId id="264" r:id="rId10"/>
    <p:sldId id="361" r:id="rId11"/>
    <p:sldId id="362" r:id="rId12"/>
    <p:sldId id="269" r:id="rId13"/>
    <p:sldId id="270" r:id="rId14"/>
    <p:sldId id="271" r:id="rId15"/>
    <p:sldId id="363" r:id="rId16"/>
    <p:sldId id="364" r:id="rId17"/>
    <p:sldId id="365" r:id="rId18"/>
    <p:sldId id="276" r:id="rId19"/>
    <p:sldId id="277" r:id="rId20"/>
    <p:sldId id="278" r:id="rId21"/>
    <p:sldId id="279" r:id="rId22"/>
    <p:sldId id="280" r:id="rId23"/>
    <p:sldId id="282" r:id="rId24"/>
    <p:sldId id="366" r:id="rId25"/>
    <p:sldId id="367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68" r:id="rId34"/>
    <p:sldId id="294" r:id="rId35"/>
    <p:sldId id="369" r:id="rId36"/>
    <p:sldId id="296" r:id="rId37"/>
    <p:sldId id="297" r:id="rId38"/>
    <p:sldId id="370" r:id="rId39"/>
    <p:sldId id="298" r:id="rId40"/>
    <p:sldId id="301" r:id="rId41"/>
    <p:sldId id="302" r:id="rId42"/>
    <p:sldId id="303" r:id="rId43"/>
    <p:sldId id="371" r:id="rId44"/>
    <p:sldId id="372" r:id="rId45"/>
    <p:sldId id="304" r:id="rId46"/>
    <p:sldId id="373" r:id="rId47"/>
    <p:sldId id="307" r:id="rId48"/>
    <p:sldId id="308" r:id="rId49"/>
    <p:sldId id="309" r:id="rId50"/>
    <p:sldId id="374" r:id="rId51"/>
    <p:sldId id="312" r:id="rId52"/>
    <p:sldId id="375" r:id="rId53"/>
    <p:sldId id="314" r:id="rId54"/>
    <p:sldId id="315" r:id="rId55"/>
    <p:sldId id="376" r:id="rId56"/>
    <p:sldId id="318" r:id="rId57"/>
    <p:sldId id="319" r:id="rId58"/>
    <p:sldId id="377" r:id="rId59"/>
    <p:sldId id="322" r:id="rId60"/>
    <p:sldId id="323" r:id="rId61"/>
    <p:sldId id="324" r:id="rId62"/>
    <p:sldId id="325" r:id="rId63"/>
    <p:sldId id="378" r:id="rId64"/>
    <p:sldId id="328" r:id="rId65"/>
    <p:sldId id="330" r:id="rId66"/>
    <p:sldId id="331" r:id="rId67"/>
    <p:sldId id="334" r:id="rId68"/>
    <p:sldId id="379" r:id="rId69"/>
    <p:sldId id="333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69891" autoAdjust="0"/>
  </p:normalViewPr>
  <p:slideViewPr>
    <p:cSldViewPr snapToGrid="0" snapToObjects="1">
      <p:cViewPr varScale="1">
        <p:scale>
          <a:sx n="89" d="100"/>
          <a:sy n="89" d="100"/>
        </p:scale>
        <p:origin x="-800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2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rPr dirty="0"/>
              <a:t>להסביר מה אני עושה ומה אני מפתח . </a:t>
            </a:r>
          </a:p>
          <a:p>
            <a:pPr algn="r" rtl="1">
              <a:defRPr/>
            </a:pPr>
            <a:r>
              <a:rPr dirty="0"/>
              <a:t>להפוך לסיפור את הבעיה של חישוב מס </a:t>
            </a:r>
          </a:p>
          <a:p>
            <a:pPr algn="r" rtl="1">
              <a:defRPr/>
            </a:pPr>
            <a:r>
              <a:rPr dirty="0"/>
              <a:t>ואז לעבור למה שהייתה הדרישה המקורית .</a:t>
            </a:r>
          </a:p>
          <a:p>
            <a:pPr algn="r" rtl="1">
              <a:defRPr/>
            </a:pPr>
            <a:endParaRPr dirty="0"/>
          </a:p>
          <a:p>
            <a:pPr algn="r" rtl="1">
              <a:defRPr/>
            </a:pPr>
            <a:r>
              <a:rPr dirty="0"/>
              <a:t>להתחיל בבריסטה ואז הגדרה רשמית של dsl </a:t>
            </a:r>
          </a:p>
          <a:p>
            <a:pPr algn="r" rtl="1">
              <a:defRPr/>
            </a:pPr>
            <a:r>
              <a:rPr dirty="0"/>
              <a:t> שוב להפוך לסיפור . </a:t>
            </a:r>
          </a:p>
          <a:p>
            <a:pPr algn="r"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if you remember the talk we had with the barista , its kind of what we do as developers.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the </a:t>
            </a:r>
            <a:r>
              <a:rPr lang="en-US" dirty="0" err="1" smtClean="0"/>
              <a:t>the</a:t>
            </a:r>
            <a:r>
              <a:rPr lang="en-US" dirty="0" smtClean="0"/>
              <a:t> simpler we can implement this mapping the better our solution will be 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why is this mapping difficult ?</a:t>
            </a:r>
          </a:p>
          <a:p>
            <a:pPr marL="0" indent="0" algn="l" rtl="0">
              <a:buSzPct val="100000"/>
              <a:buNone/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Every time</a:t>
            </a:r>
            <a:r>
              <a:rPr lang="en-US" baseline="0" dirty="0" smtClean="0"/>
              <a:t> we introduce new code to solve a new problem we introduce complexity </a:t>
            </a:r>
          </a:p>
          <a:p>
            <a:pPr algn="l" rtl="0"/>
            <a:r>
              <a:rPr lang="en-US" dirty="0" smtClean="0"/>
              <a:t>we cant do any thing about essential complexity but we can try and reduce the accidental one. </a:t>
            </a:r>
          </a:p>
          <a:p>
            <a:pPr marL="0" indent="0" algn="l" rtl="0">
              <a:buSzPct val="100000"/>
              <a:buNone/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Write less code , write</a:t>
            </a:r>
            <a:r>
              <a:rPr lang="en-US" baseline="0" dirty="0" smtClean="0"/>
              <a:t> better code , write code that is only concern is the issue we are trying to handle.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un clear testing code using the jUnit framework.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notice how the test i almost english like , we can natualry understand the </a:t>
            </a:r>
            <a:r>
              <a:rPr dirty="0" smtClean="0"/>
              <a:t>assertions</a:t>
            </a:r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the intent of the author.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can show this test to any one on the street and will understand what we are trying to do here , </a:t>
            </a:r>
          </a:p>
          <a:p>
            <a:r>
              <a:rPr lang="en-US" baseline="0" dirty="0" smtClean="0"/>
              <a:t>Well he will </a:t>
            </a:r>
            <a:r>
              <a:rPr lang="en-US" baseline="0" dirty="0" err="1" smtClean="0"/>
              <a:t>probley</a:t>
            </a:r>
            <a:r>
              <a:rPr lang="en-US" baseline="0" dirty="0" smtClean="0"/>
              <a:t> ask what do I want from him first but the he will understand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so we said a </a:t>
            </a:r>
            <a:r>
              <a:rPr lang="en-US" dirty="0" err="1" smtClean="0"/>
              <a:t>dsl</a:t>
            </a:r>
            <a:r>
              <a:rPr lang="en-US" dirty="0" smtClean="0"/>
              <a:t> helps us reduce the complexity of our solution by allowing us to write code that focuses only on solving the specific problem domain we are targeting , lets see how </a:t>
            </a:r>
            <a:r>
              <a:rPr lang="en-US" dirty="0" err="1" smtClean="0"/>
              <a:t>scala</a:t>
            </a:r>
            <a:r>
              <a:rPr lang="en-US" dirty="0" smtClean="0"/>
              <a:t> can help us accomplish that .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We know that </a:t>
            </a:r>
            <a:r>
              <a:rPr lang="en-US" dirty="0" err="1" smtClean="0"/>
              <a:t>dsl</a:t>
            </a:r>
            <a:r>
              <a:rPr lang="en-US" dirty="0" smtClean="0"/>
              <a:t> help</a:t>
            </a:r>
            <a:r>
              <a:rPr lang="en-US" baseline="0" dirty="0" smtClean="0"/>
              <a:t> us reduce the complexity of our code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baseline="0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baseline="0" dirty="0" smtClean="0"/>
              <a:t>And we would like a language to </a:t>
            </a:r>
            <a:r>
              <a:rPr lang="en-US" baseline="0" dirty="0" err="1" smtClean="0"/>
              <a:t>impement</a:t>
            </a:r>
            <a:r>
              <a:rPr lang="en-US" baseline="0" dirty="0" smtClean="0"/>
              <a:t> them on </a:t>
            </a:r>
            <a:endParaRPr lang="en-US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err="1" smtClean="0"/>
              <a:t>Scala</a:t>
            </a:r>
            <a:r>
              <a:rPr lang="en-US" baseline="0" dirty="0" smtClean="0"/>
              <a:t> offers us a lot of good </a:t>
            </a:r>
            <a:r>
              <a:rPr lang="en-US" baseline="0" dirty="0" err="1" smtClean="0"/>
              <a:t>featutes</a:t>
            </a:r>
            <a:r>
              <a:rPr lang="en-US" baseline="0" dirty="0" smtClean="0"/>
              <a:t> that reduce the amount of code we need to write , and allows us to pass out </a:t>
            </a:r>
            <a:r>
              <a:rPr lang="en-US" baseline="0" dirty="0" err="1" smtClean="0"/>
              <a:t>intentaion</a:t>
            </a:r>
            <a:r>
              <a:rPr lang="en-US" baseline="0" dirty="0" smtClean="0"/>
              <a:t> in the code in a very clear way .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baseline="0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 smtClean="0"/>
              <a:t>so </a:t>
            </a:r>
            <a:r>
              <a:rPr dirty="0"/>
              <a:t>we saw what DSL are , and we know they can help us reduce the complexity of our code and lets see what tools scala gives us to implement them easialy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b="1" dirty="0"/>
              <a:t>Scala has a concise surface syntax, with many features that help morph your DSL to use the more natural dialect of the domain.</a:t>
            </a:r>
          </a:p>
          <a:p>
            <a:pPr algn="r" rt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dirty="0"/>
          </a:p>
          <a:p>
            <a:endParaRPr lang="en-US" dirty="0" smtClean="0"/>
          </a:p>
          <a:p>
            <a:endParaRPr lang="en-US" dirty="0" smtClean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דוגמאות ליכולות של השפה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 can</a:t>
            </a:r>
            <a:r>
              <a:rPr lang="en-US" baseline="0" dirty="0" smtClean="0"/>
              <a:t> pass on expressive function using minimal syntax 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Increase every member by one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Sort an array using a comparable function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Default</a:t>
            </a:r>
            <a:r>
              <a:rPr lang="en-US" baseline="0" dirty="0" smtClean="0"/>
              <a:t> values 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Named arguments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case class is a concise way to design an abstraction where the compiler gives you a lot of goodies out of the box.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Perfect way</a:t>
            </a:r>
            <a:r>
              <a:rPr lang="en-US" baseline="0" dirty="0" smtClean="0"/>
              <a:t> to design </a:t>
            </a:r>
            <a:r>
              <a:rPr lang="en-US" baseline="0" dirty="0" err="1" smtClean="0"/>
              <a:t>abstaction</a:t>
            </a:r>
            <a:r>
              <a:rPr lang="en-US" baseline="0" dirty="0" smtClean="0"/>
              <a:t> of some thing , of objects 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implicit are methods and fields that are </a:t>
            </a:r>
            <a:r>
              <a:rPr b="1" dirty="0"/>
              <a:t>wired implicitly </a:t>
            </a:r>
            <a:r>
              <a:rPr dirty="0"/>
              <a:t>by the scala compiler by </a:t>
            </a:r>
            <a:r>
              <a:rPr b="1" dirty="0"/>
              <a:t>searching for an matching signature </a:t>
            </a:r>
            <a:r>
              <a:rPr dirty="0"/>
              <a:t>in the current scope. </a:t>
            </a:r>
          </a:p>
          <a:p>
            <a:pPr algn="r" rtl="1">
              <a:defRPr/>
            </a:pPr>
            <a:endParaRPr dirty="0"/>
          </a:p>
          <a:p>
            <a:r>
              <a:rPr dirty="0"/>
              <a:t>Scala offers the power of open classes through its implicit construct,</a:t>
            </a:r>
          </a:p>
          <a:p>
            <a:r>
              <a:rPr dirty="0"/>
              <a:t>as we discussed in the Scala implicits sidebar in section 3.2.</a:t>
            </a:r>
          </a:p>
          <a:p>
            <a:r>
              <a:rPr dirty="0"/>
              <a:t>Difference with Ruby monkey patching:</a:t>
            </a:r>
          </a:p>
          <a:p>
            <a:r>
              <a:rPr dirty="0"/>
              <a:t>Scala implicits are lexically scoped; the added behavior via implicit</a:t>
            </a:r>
          </a:p>
          <a:p>
            <a:r>
              <a:rPr dirty="0"/>
              <a:t>conversions needs to be explicitly imported into specific lexical scopes</a:t>
            </a:r>
          </a:p>
          <a:p>
            <a:r>
              <a:rPr dirty="0"/>
              <a:t>(see [2] in section 6.10)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0" name="Shape 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an implicit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he-IL" dirty="0" smtClean="0"/>
              <a:t>לא</a:t>
            </a:r>
            <a:r>
              <a:rPr lang="he-IL" baseline="0" dirty="0" smtClean="0"/>
              <a:t> אמרתם כוס מים חמים ואז בלה בלה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he-IL" baseline="0" dirty="0" smtClean="0"/>
              <a:t>אמרתם מילת קסם אחת וזהו . </a:t>
            </a:r>
            <a:endParaRPr lang="en-US" dirty="0" smtClean="0"/>
          </a:p>
          <a:p>
            <a:pPr lvl="0" algn="l" rtl="0">
              <a:spcBef>
                <a:spcPts val="0"/>
              </a:spcBef>
              <a:buNone/>
            </a:pPr>
            <a:endParaRPr lang="en-US" dirty="0" smtClean="0"/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he-IL" dirty="0" smtClean="0"/>
              <a:t>אספרסו /לטה / משקאות ידועים 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common vocabulary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simple  , applicable ,use-full.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 smtClean="0"/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he-IL" dirty="0" smtClean="0"/>
              <a:t>לציין שעד סוף השעה הזו גם אתם תוכלו לבנות </a:t>
            </a:r>
            <a:r>
              <a:rPr lang="he-IL" dirty="0" err="1" smtClean="0"/>
              <a:t>דסל</a:t>
            </a:r>
            <a:r>
              <a:rPr lang="he-IL" dirty="0" smtClean="0"/>
              <a:t> משלכם 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he-IL" dirty="0" smtClean="0"/>
              <a:t>כמה קנו קפה בבוקר ?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he-IL" dirty="0" smtClean="0"/>
              <a:t>מה ביקשתם כשבאתם ?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he-IL" dirty="0" smtClean="0"/>
              <a:t>תיארתם בדיוק או …………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he-IL" dirty="0" smtClean="0"/>
          </a:p>
          <a:p>
            <a:pPr algn="l" rtl="0"/>
            <a:r>
              <a:rPr lang="en-US" dirty="0" smtClean="0"/>
              <a:t>when you walk into a coffee place and ask for</a:t>
            </a:r>
            <a:r>
              <a:rPr lang="en-US" baseline="0" dirty="0" smtClean="0"/>
              <a:t> a </a:t>
            </a:r>
            <a:r>
              <a:rPr lang="en-US" dirty="0" smtClean="0"/>
              <a:t>double flat white Americano, both you and she know exactly what you are talking about. </a:t>
            </a:r>
          </a:p>
          <a:p>
            <a:pPr algn="l" rtl="0"/>
            <a:r>
              <a:rPr lang="en-US" dirty="0" smtClean="0"/>
              <a:t>You don't have to tell her 2 sugar, than coffee, then milk, then water. </a:t>
            </a:r>
          </a:p>
          <a:p>
            <a:pPr algn="l" rtl="0"/>
            <a:r>
              <a:rPr lang="en-US" dirty="0" smtClean="0"/>
              <a:t>You say what you want and she gets it, this is because you have a </a:t>
            </a:r>
            <a:r>
              <a:rPr lang="en-US" dirty="0" smtClean="0">
                <a:latin typeface="Avenir Heavy"/>
                <a:ea typeface="Avenir Heavy"/>
                <a:cs typeface="Avenir Heavy"/>
                <a:sym typeface="Avenir Heavy"/>
              </a:rPr>
              <a:t>common vocabulary.</a:t>
            </a:r>
          </a:p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5" name="Shape 6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rPr lang="en-US" dirty="0" smtClean="0">
                <a:latin typeface="Avenir Heavy"/>
                <a:ea typeface="Avenir Heavy"/>
                <a:cs typeface="Avenir Heavy"/>
                <a:sym typeface="Avenir Heavy"/>
              </a:rPr>
              <a:t>Tool</a:t>
            </a:r>
            <a:r>
              <a:rPr lang="en-US" baseline="0" dirty="0" smtClean="0">
                <a:latin typeface="Avenir Heavy"/>
                <a:ea typeface="Avenir Heavy"/>
                <a:cs typeface="Avenir Heavy"/>
                <a:sym typeface="Avenir Heavy"/>
              </a:rPr>
              <a:t> set ready go on </a:t>
            </a:r>
            <a:r>
              <a:rPr lang="en-US" dirty="0" smtClean="0">
                <a:latin typeface="Avenir Heavy"/>
                <a:ea typeface="Avenir Heavy"/>
                <a:cs typeface="Avenir Heavy"/>
                <a:sym typeface="Avenir Heavy"/>
              </a:rPr>
              <a:t/>
            </a:r>
            <a:br>
              <a:rPr lang="en-US" dirty="0" smtClean="0">
                <a:latin typeface="Avenir Heavy"/>
                <a:ea typeface="Avenir Heavy"/>
                <a:cs typeface="Avenir Heavy"/>
                <a:sym typeface="Avenir Heavy"/>
              </a:rPr>
            </a:br>
            <a:r>
              <a:rPr dirty="0" smtClean="0">
                <a:latin typeface="Avenir Heavy"/>
                <a:ea typeface="Avenir Heavy"/>
                <a:cs typeface="Avenir Heavy"/>
                <a:sym typeface="Avenir Heavy"/>
              </a:rPr>
              <a:t>implicit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allow to us to enrich existing classes and simulate adding new syntax.</a:t>
            </a:r>
            <a:r>
              <a:rPr dirty="0"/>
              <a:t> </a:t>
            </a:r>
          </a:p>
          <a:p>
            <a:pPr rtl="1">
              <a:defRPr/>
            </a:pPr>
            <a:r>
              <a:rPr dirty="0"/>
              <a:t>Have you wondered how the -&gt; is supported? It's not syntax! Instead, -&gt; is a method of the class ArrowAssoc, a class defined</a:t>
            </a:r>
            <a:br>
              <a:rPr dirty="0"/>
            </a:br>
            <a:r>
              <a:rPr dirty="0"/>
              <a:t> inside the standard Scala preamble (scala.Predef).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6" name="Shape 6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 T T !!!! </a:t>
            </a:r>
          </a:p>
          <a:p>
            <a:r>
              <a:t>zoom in , zoom out , zoom in</a:t>
            </a:r>
          </a:p>
          <a:p>
            <a:pPr rtl="1">
              <a:defRPr/>
            </a:pPr>
            <a:r>
              <a:t>עד עכשיו כולנו ראינו בגדול על מה אנחנו מדברים ולמה זה טוב</a:t>
            </a:r>
          </a:p>
          <a:p>
            <a:pPr rtl="1">
              <a:defRPr/>
            </a:pPr>
            <a:r>
              <a:t>בוא נראה איך עושים את זה </a:t>
            </a:r>
          </a:p>
          <a:p>
            <a:pPr rtl="1">
              <a:defRPr/>
            </a:pPr>
            <a:r>
              <a:t>בילד אפ קטנים , וסקרנות , וחזרות , וסיכום </a:t>
            </a:r>
          </a:p>
          <a:p>
            <a:pPr rtl="1">
              <a:defRPr/>
            </a:pPr>
            <a:r>
              <a:t> </a:t>
            </a:r>
          </a:p>
          <a:p>
            <a:pPr rtl="1">
              <a:defRPr/>
            </a:pPr>
            <a:r>
              <a:t>אז עכשיו שכולנו ראינו</a:t>
            </a:r>
          </a:p>
          <a:p>
            <a:pPr rtl="1">
              <a:defRPr/>
            </a:pPr>
            <a:endParaRPr/>
          </a:p>
          <a:p>
            <a:pPr rtl="1">
              <a:defRPr/>
            </a:pPr>
            <a:r>
              <a:t> </a:t>
            </a:r>
          </a:p>
          <a:p>
            <a:pPr rtl="1">
              <a:defRPr/>
            </a:pPr>
            <a:r>
              <a:t>סיפור </a:t>
            </a:r>
          </a:p>
          <a:p>
            <a:pPr rtl="1">
              <a:defRPr/>
            </a:pPr>
            <a:r>
              <a:t>תסביר את  הבעיה וסיפור קורע לב </a:t>
            </a:r>
          </a:p>
          <a:p>
            <a:pPr rtl="1">
              <a:defRPr/>
            </a:pPr>
            <a:endParaRPr/>
          </a:p>
          <a:p>
            <a:pPr rtl="1">
              <a:defRPr/>
            </a:pPr>
            <a:r>
              <a:t>לשים פה את </a:t>
            </a:r>
          </a:p>
          <a:p>
            <a:pPr rtl="1">
              <a:defRPr/>
            </a:pPr>
            <a:r>
              <a:t>say it english </a:t>
            </a:r>
          </a:p>
          <a:p>
            <a:pPr rtl="1">
              <a:defRPr/>
            </a:pPr>
            <a:endParaRPr/>
          </a:p>
          <a:p>
            <a:pPr rtl="1">
              <a:defRPr/>
            </a:pPr>
            <a:r>
              <a:t>לקשר א זה שפה הטכנית</a:t>
            </a:r>
          </a:p>
          <a:p>
            <a:pPr rtl="1">
              <a:defRPr/>
            </a:pPr>
            <a:r>
              <a:t>ולמערכת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 rtl="1">
              <a:defRPr/>
            </a:pPr>
            <a:r>
              <a:rPr lang="he-IL" dirty="0" smtClean="0"/>
              <a:t>מה ביקשו לעומת מה אני הבנתי . </a:t>
            </a:r>
          </a:p>
          <a:p>
            <a:r>
              <a:rPr lang="en-US" dirty="0" smtClean="0"/>
              <a:t>we as the developers have limited knowledge in this domain , we would like to work with the domain expert to set up the text rules calculation correctly </a:t>
            </a:r>
          </a:p>
          <a:p>
            <a:pPr algn="l" rtl="0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he-IL" dirty="0" smtClean="0"/>
          </a:p>
          <a:p>
            <a:pPr algn="r" rtl="1">
              <a:defRPr/>
            </a:pPr>
            <a:r>
              <a:rPr lang="he-IL" dirty="0" smtClean="0"/>
              <a:t>עד עכשיו ראינו אחת 2 3 , </a:t>
            </a:r>
          </a:p>
          <a:p>
            <a:pPr algn="r" rtl="1">
              <a:defRPr/>
            </a:pPr>
            <a:r>
              <a:rPr lang="he-IL" dirty="0" smtClean="0"/>
              <a:t>מעכשיו הולכים לראות </a:t>
            </a:r>
          </a:p>
          <a:p>
            <a:pPr algn="r" rtl="1">
              <a:defRPr/>
            </a:pPr>
            <a:r>
              <a:rPr lang="he-IL" dirty="0" smtClean="0"/>
              <a:t>3 4 5 </a:t>
            </a:r>
          </a:p>
          <a:p>
            <a:pPr algn="r" rtl="1">
              <a:defRPr/>
            </a:pPr>
            <a:endParaRPr lang="he-IL" dirty="0" smtClean="0"/>
          </a:p>
          <a:p>
            <a:pPr algn="r" rtl="1">
              <a:defRPr/>
            </a:pPr>
            <a:r>
              <a:rPr lang="he-IL" dirty="0" smtClean="0"/>
              <a:t>מעברים יותר חלקים </a:t>
            </a:r>
          </a:p>
          <a:p>
            <a:pPr algn="r" rtl="1">
              <a:defRPr/>
            </a:pPr>
            <a:r>
              <a:rPr lang="he-IL" dirty="0" smtClean="0"/>
              <a:t>לשוחח איתם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 smtClean="0"/>
              <a:t>At this point</a:t>
            </a:r>
            <a:r>
              <a:rPr lang="en-US" baseline="0" dirty="0" smtClean="0"/>
              <a:t> we are going to stop for a second , </a:t>
            </a:r>
          </a:p>
          <a:p>
            <a:r>
              <a:rPr lang="en-US" baseline="0" dirty="0" smtClean="0"/>
              <a:t>Common </a:t>
            </a:r>
            <a:r>
              <a:rPr lang="en-US" baseline="0" dirty="0" err="1" smtClean="0"/>
              <a:t>vocabuleries</a:t>
            </a:r>
            <a:r>
              <a:rPr lang="en-US" baseline="0" dirty="0" smtClean="0"/>
              <a:t> 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7" name="Shape 6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הוצאת פעלים , שמות תואר וכו מהשפה 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מה היחסים של הדברים מהעמוד הקודם אחד עם השני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0" name="Shape 7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rPr dirty="0"/>
              <a:t>מראים הייצוג בקוד של האבסטרקציות שהוצאנו קודם </a:t>
            </a:r>
            <a:br>
              <a:rPr dirty="0"/>
            </a:br>
            <a:r>
              <a:rPr b="1" dirty="0"/>
              <a:t>להדגיש שמס הוא לא חלק מעגלת הקניות אלא תוצר חישובי שלה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types represent</a:t>
            </a:r>
            <a:r>
              <a:rPr lang="en-US" baseline="0" dirty="0" smtClean="0"/>
              <a:t> the relationship between the abstraction we saw before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en-US" dirty="0" smtClean="0"/>
          </a:p>
          <a:p>
            <a:pPr rtl="1">
              <a:defRPr/>
            </a:pPr>
            <a:r>
              <a:rPr lang="he-IL" dirty="0" smtClean="0"/>
              <a:t>לֹהעביר כהקדמה לבניית </a:t>
            </a:r>
            <a:r>
              <a:rPr lang="he-IL" dirty="0" err="1" smtClean="0"/>
              <a:t>דסל</a:t>
            </a:r>
            <a:r>
              <a:rPr lang="he-IL" dirty="0" smtClean="0"/>
              <a:t> ולהראות איך אפשר להפוך כוס אחת של קפוצ׳ינו למלא סוגים שונים </a:t>
            </a:r>
          </a:p>
          <a:p>
            <a:pPr rtl="1">
              <a:defRPr/>
            </a:pPr>
            <a:r>
              <a:rPr lang="he-IL" dirty="0" smtClean="0"/>
              <a:t>אחרי שביססנו את אבני היסוד של השפה</a:t>
            </a:r>
          </a:p>
          <a:p>
            <a:pPr rtl="1">
              <a:defRPr/>
            </a:pPr>
            <a:r>
              <a:rPr lang="he-IL" dirty="0" smtClean="0"/>
              <a:t>כדוגמא להרחבת היכולות של הדסל.</a:t>
            </a:r>
          </a:p>
          <a:p>
            <a:pPr rtl="1">
              <a:defRPr/>
            </a:pPr>
            <a:r>
              <a:rPr lang="he-IL" dirty="0" smtClean="0"/>
              <a:t>בסוף</a:t>
            </a:r>
            <a:r>
              <a:rPr lang="he-IL" baseline="0" dirty="0" smtClean="0"/>
              <a:t> השעה תוכלו גם אתם לבנות דסל משלכם </a:t>
            </a:r>
          </a:p>
          <a:p>
            <a:pPr rtl="1">
              <a:defRPr/>
            </a:pPr>
            <a:endParaRPr lang="he-IL" baseline="0" dirty="0" smtClean="0"/>
          </a:p>
          <a:p>
            <a:pPr rtl="1">
              <a:defRPr/>
            </a:pPr>
            <a:endParaRPr lang="he-IL" dirty="0" smtClean="0"/>
          </a:p>
          <a:p>
            <a:pPr rtl="1">
              <a:defRPr/>
            </a:pPr>
            <a:endParaRPr lang="he-IL" dirty="0" smtClean="0"/>
          </a:p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“For” function is our DSL entry point the For </a:t>
            </a:r>
            <a:r>
              <a:rPr dirty="0" smtClean="0"/>
              <a:t>function</a:t>
            </a:r>
            <a:endParaRPr lang="en-US" baseline="0" dirty="0" smtClean="0"/>
          </a:p>
          <a:p>
            <a:r>
              <a:rPr lang="en-US" baseline="0" dirty="0" smtClean="0"/>
              <a:t>some thing to begin speaking the same language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the small for ? -</a:t>
            </a:r>
            <a:r>
              <a:rPr lang="en-US" baseline="0" dirty="0" smtClean="0">
                <a:sym typeface="Wingdings"/>
              </a:rPr>
              <a:t> I had to </a:t>
            </a:r>
            <a:r>
              <a:rPr lang="en-US" baseline="0" dirty="0" err="1" smtClean="0">
                <a:sym typeface="Wingdings"/>
              </a:rPr>
              <a:t>compromize</a:t>
            </a:r>
            <a:r>
              <a:rPr lang="en-US" baseline="0" dirty="0" smtClean="0">
                <a:sym typeface="Wingdings"/>
              </a:rPr>
              <a:t> </a:t>
            </a:r>
            <a:r>
              <a:rPr lang="is-IS" baseline="0" dirty="0" smtClean="0">
                <a:sym typeface="Wingdings"/>
              </a:rPr>
              <a:t>…..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7" name="Shape 7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דיאגרמת קריאות באנימציה שמסבירה את סדר ההפעלות שקורות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result of the invocation is a function from cart to tax, its to late to ignore the shipping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to add an </a:t>
            </a:r>
            <a:r>
              <a:rPr lang="en-US" dirty="0" smtClean="0">
                <a:latin typeface="Avenir Heavy"/>
                <a:ea typeface="Avenir Heavy"/>
                <a:cs typeface="Avenir Heavy"/>
                <a:sym typeface="Avenir Heavy"/>
              </a:rPr>
              <a:t>intermediate</a:t>
            </a:r>
            <a:r>
              <a:rPr lang="en-US" dirty="0" smtClean="0"/>
              <a:t> step.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כרגע לא ניתן להרחיב את השפה , אנחנו צריכים לשנות ולהוסיף שלב ביניים . 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0" name="Shape 8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are adding a middle step using TaxAndCountry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מרחיבים את אוצר המילים ומוסיפים מילה חדשה - ignore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98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 the point of the computation is to return a CountryToTaxCalculation</a:t>
            </a:r>
          </a:p>
          <a:p>
            <a:r>
              <a:t>we only have TaxAndCountryContainer , what can we do ?</a:t>
            </a:r>
          </a:p>
          <a:p>
            <a:endParaRPr/>
          </a:p>
          <a:p>
            <a:pPr algn="r" rtl="1">
              <a:defRPr/>
            </a:pPr>
            <a:r>
              <a:t>השינוי שעשינו שבר את המשפט הראשון שתמכנו בו , עכשיו אנחנו צריכים לתקן אותו .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Avenir Roman"/>
                <a:ea typeface="Avenir Roman"/>
                <a:cs typeface="Avenir Roman"/>
                <a:sym typeface="Helvetica Neue"/>
              </a:rPr>
              <a:t>implicit conversion to the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40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להציג</a:t>
            </a:r>
            <a:r>
              <a:rPr lang="he-IL" baseline="0" dirty="0" smtClean="0"/>
              <a:t> את עצמי </a:t>
            </a:r>
          </a:p>
          <a:p>
            <a:r>
              <a:rPr lang="en-US" baseline="0" dirty="0" err="1" smtClean="0"/>
              <a:t>Im</a:t>
            </a:r>
            <a:r>
              <a:rPr lang="en-US" baseline="0" dirty="0" smtClean="0"/>
              <a:t> going show you that DSLs are not that scary , event so they are quite easy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the end of the lecture you will know why DSLs are good for and 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is a good language to implement them on . </a:t>
            </a:r>
          </a:p>
          <a:p>
            <a:endParaRPr lang="he-IL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39538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6" name="Shape 9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הוספנו עוד שלב</a:t>
            </a:r>
          </a:p>
          <a:p>
            <a:r>
              <a:t>הקריאה ל </a:t>
            </a:r>
            <a:br/>
            <a:r>
              <a:t> implicit conversion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6" name="Shape 9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e-IL" dirty="0" smtClean="0"/>
              <a:t>פסק זמן לעבור על </a:t>
            </a:r>
            <a:r>
              <a:rPr lang="he-IL" baseline="0" dirty="0" smtClean="0"/>
              <a:t>שיטת העבודה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4" name="Shape 9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האם אפשר לשפר את ignore לקחת משתנים מרובים </a:t>
            </a:r>
            <a:r>
              <a:rPr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lets see how the </a:t>
            </a:r>
            <a:r>
              <a:rPr lang="en-US" dirty="0" err="1" smtClean="0"/>
              <a:t>TaxAndCountry</a:t>
            </a:r>
            <a:r>
              <a:rPr lang="en-US" dirty="0" smtClean="0"/>
              <a:t> changed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will allow us to add new verbs to our vocabulary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lets see what we can get now . 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rif</a:t>
            </a:r>
            <a:r>
              <a:rPr lang="en-US" baseline="0" dirty="0" smtClean="0"/>
              <a:t> of the Comma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venir Heavy"/>
                <a:ea typeface="Avenir Heavy"/>
                <a:cs typeface="Avenir Heavy"/>
                <a:sym typeface="Avenir Heavy"/>
              </a:rPr>
              <a:t>we would like to be able to describe relations </a:t>
            </a:r>
            <a:br>
              <a:rPr lang="en-US" b="1" dirty="0" smtClean="0">
                <a:latin typeface="Avenir Heavy"/>
                <a:ea typeface="Avenir Heavy"/>
                <a:cs typeface="Avenir Heavy"/>
                <a:sym typeface="Avenir Heavy"/>
              </a:rPr>
            </a:br>
            <a:endParaRPr b="1" dirty="0"/>
          </a:p>
          <a:p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we would like to be able to describe relations  between calculation fields.</a:t>
            </a:r>
          </a:p>
          <a:p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currently shipping and discount are just function , lets add a new type the CartCombinator</a:t>
            </a:r>
          </a:p>
          <a:p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5" name="Shape 9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Allows to combine 2 </a:t>
            </a:r>
            <a:r>
              <a:rPr lang="en-US" b="1" baseline="0" dirty="0" err="1" smtClean="0"/>
              <a:t>combinators</a:t>
            </a:r>
            <a:endParaRPr lang="en-US" b="1" dirty="0" smtClean="0"/>
          </a:p>
          <a:p>
            <a:endParaRPr lang="en-US" b="0" dirty="0" smtClean="0"/>
          </a:p>
          <a:p>
            <a:r>
              <a:rPr b="0" dirty="0" smtClean="0"/>
              <a:t>will </a:t>
            </a:r>
            <a:r>
              <a:rPr b="0" dirty="0"/>
              <a:t>allow us to add new verbs to our vocabulary </a:t>
            </a:r>
            <a:endParaRPr lang="en-US" b="0" dirty="0" smtClean="0"/>
          </a:p>
          <a:p>
            <a:r>
              <a:rPr lang="en-US" b="0" dirty="0" smtClean="0"/>
              <a:t>Explain</a:t>
            </a:r>
            <a:r>
              <a:rPr lang="en-US" b="0" baseline="0" dirty="0" smtClean="0"/>
              <a:t> the input and out put </a:t>
            </a:r>
            <a:br>
              <a:rPr lang="en-US" b="0" baseline="0" dirty="0" smtClean="0"/>
            </a:br>
            <a:endParaRPr lang="en-US" b="0" baseline="0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3" name="Shape 9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b="1" dirty="0"/>
              <a:t>lets see how the </a:t>
            </a:r>
            <a:r>
              <a:rPr lang="en-US" b="1" dirty="0" smtClean="0"/>
              <a:t>ignore</a:t>
            </a:r>
            <a:r>
              <a:rPr lang="en-US" b="1" baseline="0" dirty="0" smtClean="0"/>
              <a:t> function looks now</a:t>
            </a:r>
            <a:r>
              <a:rPr lang="en-US" baseline="0" dirty="0" smtClean="0"/>
              <a:t> </a:t>
            </a:r>
            <a:r>
              <a:rPr b="1" dirty="0" smtClean="0"/>
              <a:t>TaxAndCountry</a:t>
            </a:r>
            <a:r>
              <a:rPr dirty="0" smtClean="0"/>
              <a:t> </a:t>
            </a:r>
            <a:r>
              <a:rPr dirty="0"/>
              <a:t>changed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will allow us to add new verbs to our vocabulary 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lets see what we can get now .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happens if we try to drop the parentheses ?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5" name="Shape 9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Lets add the &amp; operator</a:t>
            </a:r>
            <a:r>
              <a:rPr dirty="0" smtClean="0"/>
              <a:t>.</a:t>
            </a:r>
            <a:endParaRPr lang="en-US" dirty="0" smtClean="0"/>
          </a:p>
          <a:p>
            <a:r>
              <a:rPr lang="en-US" dirty="0" smtClean="0"/>
              <a:t>Its</a:t>
            </a:r>
            <a:r>
              <a:rPr lang="en-US" baseline="0" dirty="0" smtClean="0"/>
              <a:t> just an overload of an existing </a:t>
            </a:r>
            <a:r>
              <a:rPr lang="en-US" baseline="0" dirty="0" err="1" smtClean="0"/>
              <a:t>oprator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that does the same logic as and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1">
              <a:defRPr/>
            </a:pPr>
            <a:r>
              <a:rPr lang="he-IL" dirty="0" smtClean="0"/>
              <a:t>להקריא ,לשים דגש לחלק מודגש</a:t>
            </a:r>
          </a:p>
          <a:p>
            <a:pPr rtl="1">
              <a:defRPr/>
            </a:pPr>
            <a:endParaRPr lang="he-IL" dirty="0" smtClean="0"/>
          </a:p>
          <a:p>
            <a:pPr rtl="1">
              <a:defRPr/>
            </a:pPr>
            <a:r>
              <a:rPr lang="he-IL" dirty="0" smtClean="0"/>
              <a:t>מבט לשקף פוקוס של הקהל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works</a:t>
            </a:r>
            <a:r>
              <a:rPr lang="en-US" baseline="0" dirty="0" smtClean="0"/>
              <a:t> 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Why ???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happens if we try to drop the parentheses ?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0" name="Shape 10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מוסיפים 2 פונקציות חדשות </a:t>
            </a:r>
          </a:p>
          <a:p>
            <a:r>
              <a:rPr dirty="0"/>
              <a:t>“If”</a:t>
            </a:r>
          </a:p>
          <a:p>
            <a:r>
              <a:rPr dirty="0"/>
              <a:t>“&gt;”</a:t>
            </a:r>
          </a:p>
          <a:p>
            <a:endParaRPr dirty="0"/>
          </a:p>
          <a:p>
            <a:r>
              <a:rPr dirty="0"/>
              <a:t>הערה לעצמי</a:t>
            </a:r>
            <a:br>
              <a:rPr dirty="0"/>
            </a:br>
            <a:r>
              <a:rPr dirty="0"/>
              <a:t>change cartField to some thing like CartCalculationValue 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8" name="Shape 10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איך CartCombinator נראה עכשיו אחרי ההוספה 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happens if we try to drop the parentheses ?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73318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0" name="Shape 1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rPr b="1" dirty="0"/>
              <a:t>מדגים יכולת לקבל ביטוי חופשי בצורת פונקציה f </a:t>
            </a:r>
          </a:p>
          <a:p>
            <a:pPr rtl="1">
              <a:defRPr/>
            </a:pPr>
            <a:r>
              <a:rPr b="1" dirty="0"/>
              <a:t>שמאפשר לנו לגשת לכל ערך שאנחנו רוצים מתוך cart </a:t>
            </a:r>
          </a:p>
          <a:p>
            <a:pPr rtl="1">
              <a:defRPr/>
            </a:pPr>
            <a:r>
              <a:rPr b="1" dirty="0"/>
              <a:t>ולא רק רשימה סגורה </a:t>
            </a:r>
            <a:endParaRPr lang="he-IL" b="1" dirty="0" smtClean="0"/>
          </a:p>
          <a:p>
            <a:pPr rtl="1">
              <a:defRPr/>
            </a:pPr>
            <a:endParaRPr lang="he-IL" b="1" dirty="0" smtClean="0"/>
          </a:p>
          <a:p>
            <a:pPr rtl="1">
              <a:defRPr/>
            </a:pPr>
            <a:r>
              <a:rPr lang="he-IL" b="1" dirty="0" smtClean="0"/>
              <a:t>מרחיבים את השפה !!!! מוסיפים</a:t>
            </a:r>
            <a:r>
              <a:rPr lang="he-IL" b="1" baseline="0" dirty="0" smtClean="0"/>
              <a:t> עוד פועל </a:t>
            </a:r>
            <a:r>
              <a:rPr lang="en-US" b="1" baseline="0" dirty="0" err="1" smtClean="0"/>
              <a:t>addTouristPrice</a:t>
            </a:r>
            <a:endParaRPr lang="en-US" b="1" baseline="0" dirty="0" smtClean="0"/>
          </a:p>
          <a:p>
            <a:pPr rtl="1">
              <a:defRPr/>
            </a:pPr>
            <a:endParaRPr b="1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5" name="Shape 1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DSL in its final version </a:t>
            </a:r>
            <a:endParaRPr lang="en-US" dirty="0" smtClean="0"/>
          </a:p>
          <a:p>
            <a:r>
              <a:rPr lang="en-US" dirty="0" smtClean="0"/>
              <a:t>We have</a:t>
            </a:r>
            <a:r>
              <a:rPr lang="en-US" baseline="0" dirty="0" smtClean="0"/>
              <a:t> gone through a long way , </a:t>
            </a:r>
          </a:p>
          <a:p>
            <a:r>
              <a:rPr lang="en-US" baseline="0" dirty="0" smtClean="0"/>
              <a:t>We can see our 5 rules , now its time to use them .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</a:t>
            </a:r>
            <a:r>
              <a:rPr lang="en-US" baseline="0" dirty="0" smtClean="0"/>
              <a:t> to leave it on the screen for a minute so you can </a:t>
            </a:r>
            <a:r>
              <a:rPr lang="en-US" baseline="0" dirty="0" err="1" smtClean="0"/>
              <a:t>appriciate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The beauty of it , </a:t>
            </a:r>
          </a:p>
          <a:p>
            <a:r>
              <a:rPr lang="en-US" baseline="0" dirty="0" smtClean="0"/>
              <a:t>You can see its really similar , I can show the right side to any one out side the room </a:t>
            </a:r>
          </a:p>
          <a:p>
            <a:r>
              <a:rPr lang="en-US" baseline="0" dirty="0" smtClean="0"/>
              <a:t>And he will get it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Its not perfect and I’m going to speak why this is not perfect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9" name="Shape 1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t>דוגמא לאיך משתמשים ברשימת חוקי המס כדי למצוא חוק מס לעגלת הקניות שלנו לפי מדינה . </a:t>
            </a:r>
          </a:p>
          <a:p>
            <a:r>
              <a:t>how can we call the findRuleFor method on a scala Seq ?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3" name="Shape 1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can we call the findRuleFor method on a scala Seq ?</a:t>
            </a:r>
            <a:br/>
            <a:r>
              <a:t>implicit type conversions are the secret sauce for lexically scoped open classes </a:t>
            </a:r>
            <a:br/>
            <a:r>
              <a:t/>
            </a:r>
            <a:br/>
            <a:r>
              <a:t>שוב פעם סיכום קטן של מה שלמדנו והטכניקות שהשתמשנו </a:t>
            </a:r>
          </a:p>
          <a:p>
            <a:r>
              <a:t>ואז לענות על שאלה שכנראה תעלה לכולם </a:t>
            </a:r>
          </a:p>
          <a:p>
            <a:r>
              <a:t>ההבדל בין </a:t>
            </a:r>
          </a:p>
          <a:p>
            <a:r>
              <a:t>dsl</a:t>
            </a:r>
          </a:p>
          <a:p>
            <a:r>
              <a:t>api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 algn="l" rtl="0">
              <a:buSzPct val="100000"/>
              <a:buAutoNum type="arabicPeriod"/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b="1" dirty="0" smtClean="0"/>
              <a:t> You deal only with the complexity of the problem domain.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You don’t have to worry about the implementation details or other nonessential elements of the solution domain.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 smtClean="0"/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2. </a:t>
            </a:r>
            <a:r>
              <a:rPr lang="en-US" b="1" dirty="0" smtClean="0"/>
              <a:t>The fact that it contains nothing extra helps you focus on the problem that you’re modeling.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 smtClean="0"/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3. You can model anything and everything with a general-purpose programming language. 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—&gt;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 smtClean="0"/>
              <a:t>With a DSL , </a:t>
            </a:r>
            <a:r>
              <a:rPr lang="en-US" b="1" dirty="0" smtClean="0"/>
              <a:t>you can model only one specific domain, but in a more expressive way.</a:t>
            </a:r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b="1" dirty="0" smtClean="0"/>
          </a:p>
          <a:p>
            <a:pPr algn="l" rtl="0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b="1" dirty="0" smtClean="0"/>
              <a:t>Lets see a few examples for DSLs we</a:t>
            </a:r>
            <a:r>
              <a:rPr lang="en-US" b="1" baseline="0" dirty="0" smtClean="0"/>
              <a:t> might all know . </a:t>
            </a:r>
            <a:endParaRPr lang="en-US" b="1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0" name="Shape 1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 All your discussions are more succinct and effective</a:t>
            </a:r>
          </a:p>
          <a:p>
            <a:r>
              <a:rPr dirty="0" smtClean="0"/>
              <a:t> When you’re programming in a</a:t>
            </a:r>
            <a:r>
              <a:rPr lang="en-US" baseline="0" dirty="0" smtClean="0"/>
              <a:t> </a:t>
            </a:r>
            <a:r>
              <a:rPr dirty="0" smtClean="0"/>
              <a:t>statically typed language like Java or Scala,</a:t>
            </a:r>
          </a:p>
          <a:p>
            <a:r>
              <a:rPr dirty="0" smtClean="0"/>
              <a:t>the compiler promptly notifies you of</a:t>
            </a:r>
          </a:p>
          <a:p>
            <a:r>
              <a:rPr dirty="0" smtClean="0"/>
              <a:t>such mistakes as soon as you make them.</a:t>
            </a:r>
          </a:p>
          <a:p>
            <a:r>
              <a:rPr dirty="0" smtClean="0"/>
              <a:t>Anytime you go against the rules of the</a:t>
            </a:r>
          </a:p>
          <a:p>
            <a:r>
              <a:rPr dirty="0" smtClean="0"/>
              <a:t>type system of the language you’re using,</a:t>
            </a:r>
          </a:p>
          <a:p>
            <a:r>
              <a:rPr dirty="0" smtClean="0"/>
              <a:t>the compiler acts as the policeman for</a:t>
            </a:r>
          </a:p>
          <a:p>
            <a:r>
              <a:rPr dirty="0" smtClean="0"/>
              <a:t>you</a:t>
            </a:r>
            <a:br>
              <a:rPr dirty="0" smtClean="0"/>
            </a:br>
            <a:r>
              <a:rPr dirty="0" smtClean="0"/>
              <a:t/>
            </a:r>
            <a:br>
              <a:rPr dirty="0" smtClean="0"/>
            </a:br>
            <a:r>
              <a:rPr dirty="0" smtClean="0"/>
              <a:t/>
            </a:r>
            <a:br>
              <a:rPr dirty="0" smtClean="0"/>
            </a:br>
            <a:r>
              <a:rPr dirty="0" smtClean="0"/>
              <a:t>show invalid rule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1" name="Shape 1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Used For</a:t>
            </a:r>
          </a:p>
          <a:p>
            <a:r>
              <a:rPr lang="en-US" dirty="0" smtClean="0"/>
              <a:t>Used</a:t>
            </a:r>
            <a:r>
              <a:rPr lang="en-US" baseline="0" dirty="0" smtClean="0"/>
              <a:t> If</a:t>
            </a:r>
          </a:p>
          <a:p>
            <a:r>
              <a:rPr lang="en-US" baseline="0" dirty="0" smtClean="0"/>
              <a:t>Still had () in the </a:t>
            </a:r>
            <a:r>
              <a:rPr lang="en-US" baseline="0" dirty="0" err="1" smtClean="0"/>
              <a:t>begingin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Screw it , I can understand it its </a:t>
            </a:r>
            <a:r>
              <a:rPr lang="en-US" baseline="0" dirty="0" err="1" smtClean="0"/>
              <a:t>miningfull</a:t>
            </a:r>
            <a:r>
              <a:rPr lang="en-US" baseline="0" dirty="0" smtClean="0"/>
              <a:t> enough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DSL Needs only to be expressive enough to the final user.  - example on cloud machines ,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CALL FOR ACTION – one you start its really fun </a:t>
            </a:r>
          </a:p>
          <a:p>
            <a:r>
              <a:rPr lang="en-US" baseline="0" dirty="0" smtClean="0"/>
              <a:t>I urge you to go and try and write you first DSL. </a:t>
            </a:r>
          </a:p>
          <a:p>
            <a:r>
              <a:rPr lang="en-US" baseline="0" dirty="0" smtClean="0"/>
              <a:t>Start small and simple !</a:t>
            </a:r>
            <a:endParaRPr lang="en-US" dirty="0" smtClean="0"/>
          </a:p>
          <a:p>
            <a:endParaRPr lang="en-US" dirty="0" smtClean="0"/>
          </a:p>
          <a:p>
            <a:r>
              <a:rPr dirty="0" smtClean="0"/>
              <a:t>שאלות </a:t>
            </a:r>
            <a:r>
              <a:rPr dirty="0"/>
              <a:t>לפני </a:t>
            </a:r>
          </a:p>
          <a:p>
            <a:r>
              <a:rPr dirty="0"/>
              <a:t>אם למשוך זמן </a:t>
            </a:r>
          </a:p>
          <a:p>
            <a:r>
              <a:rPr dirty="0"/>
              <a:t>להגיד על שאלה שבדרך כלל שואלים </a:t>
            </a:r>
          </a:p>
          <a:p>
            <a:r>
              <a:rPr dirty="0"/>
              <a:t>משפט של הסיכום זה משפט אחרון של ההרצאה .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we some times need to add words that are syntaxlicly correct but  </a:t>
            </a:r>
          </a:p>
          <a:p>
            <a:endParaRPr dirty="0"/>
          </a:p>
          <a:p>
            <a:r>
              <a:rPr dirty="0"/>
              <a:t>בסוף הזמנה לפעולה </a:t>
            </a:r>
          </a:p>
          <a:p>
            <a:pPr algn="r" rtl="1">
              <a:defRPr/>
            </a:pPr>
            <a:r>
              <a:rPr dirty="0"/>
              <a:t>אני מזמין אתכם להתנסות בעצמם </a:t>
            </a:r>
          </a:p>
          <a:p>
            <a:pPr algn="r" rtl="1">
              <a:defRPr/>
            </a:pPr>
            <a:r>
              <a:rPr dirty="0"/>
              <a:t>עוד שקף של משאבים . </a:t>
            </a:r>
          </a:p>
          <a:p>
            <a:pPr algn="r" rtl="1">
              <a:defRPr/>
            </a:pPr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key take aways </a:t>
            </a:r>
          </a:p>
          <a:p>
            <a:pPr algn="r" rtl="1">
              <a:defRPr/>
            </a:pPr>
            <a:r>
              <a:rPr dirty="0"/>
              <a:t>תמיד להתמקד במה יוצא לקהל </a:t>
            </a:r>
          </a:p>
          <a:p>
            <a:pPr algn="r" rtl="1">
              <a:defRPr/>
            </a:pPr>
            <a:r>
              <a:rPr dirty="0"/>
              <a:t>לקט אשלק ש׳שטד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Shape 1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4" name="Shape 1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you can write very clear code and use meaningful methods names and say it works for you , </a:t>
            </a:r>
          </a:p>
          <a:p>
            <a:r>
              <a:t>well  </a:t>
            </a:r>
          </a:p>
          <a:p>
            <a:r>
              <a:t> Frankly speaking, there’s</a:t>
            </a:r>
          </a:p>
          <a:p>
            <a:r>
              <a:t>not much of a difference. An expressive API  that makes the domain semantics explicit</a:t>
            </a:r>
          </a:p>
          <a:p>
            <a:r>
              <a:t>to its users without the burden of additional nonessential complexities is an internal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8" name="Shape 1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5" name="Shape 1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2" name="Shape 1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9" name="Shape 1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7" name="Shape 1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4" name="Shape 1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Coffie</a:t>
            </a:r>
            <a:r>
              <a:rPr lang="en-US" baseline="0" dirty="0" smtClean="0"/>
              <a:t> is a DSL because we have a </a:t>
            </a:r>
            <a:r>
              <a:rPr lang="en-US" b="1" baseline="0" dirty="0" smtClean="0"/>
              <a:t>common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vocabluri</a:t>
            </a:r>
            <a:r>
              <a:rPr lang="en-US" baseline="0" dirty="0" smtClean="0"/>
              <a:t> to it , </a:t>
            </a:r>
          </a:p>
          <a:p>
            <a:r>
              <a:rPr lang="en-US" baseline="0" dirty="0" smtClean="0"/>
              <a:t>We can describe the </a:t>
            </a:r>
            <a:r>
              <a:rPr lang="en-US" b="1" baseline="0" dirty="0" smtClean="0"/>
              <a:t>ingredients</a:t>
            </a:r>
            <a:r>
              <a:rPr lang="en-US" baseline="0" dirty="0" smtClean="0"/>
              <a:t>- milk, </a:t>
            </a:r>
            <a:r>
              <a:rPr lang="en-US" baseline="0" dirty="0" err="1" smtClean="0"/>
              <a:t>suger</a:t>
            </a:r>
            <a:r>
              <a:rPr lang="en-US" baseline="0" dirty="0" smtClean="0"/>
              <a:t> .. We can describe the </a:t>
            </a:r>
            <a:r>
              <a:rPr lang="en-US" b="1" baseline="0" dirty="0" smtClean="0"/>
              <a:t>units , </a:t>
            </a:r>
            <a:r>
              <a:rPr lang="en-US" baseline="0" dirty="0" smtClean="0"/>
              <a:t>we have our </a:t>
            </a:r>
            <a:r>
              <a:rPr lang="en-US" b="1" baseline="0" dirty="0" smtClean="0"/>
              <a:t>building blocks</a:t>
            </a:r>
            <a:r>
              <a:rPr lang="en-US" baseline="0" dirty="0" smtClean="0"/>
              <a:t>.</a:t>
            </a:r>
            <a:endParaRPr lang="en-US" b="1" baseline="0" dirty="0" smtClean="0"/>
          </a:p>
          <a:p>
            <a:r>
              <a:rPr lang="en-US" baseline="0" dirty="0" smtClean="0"/>
              <a:t>All of this combined offers us a language to build building blocks that from them we can build other </a:t>
            </a:r>
            <a:r>
              <a:rPr lang="en-US" baseline="0" dirty="0" err="1" smtClean="0"/>
              <a:t>coffie</a:t>
            </a:r>
            <a:r>
              <a:rPr lang="en-US" baseline="0" dirty="0" smtClean="0"/>
              <a:t> drinks.</a:t>
            </a:r>
          </a:p>
          <a:p>
            <a:endParaRPr lang="en-US" dirty="0" smtClean="0"/>
          </a:p>
          <a:p>
            <a:r>
              <a:rPr lang="en-US" dirty="0" smtClean="0"/>
              <a:t>And its solved a particular</a:t>
            </a:r>
            <a:r>
              <a:rPr lang="en-US" baseline="0" dirty="0" smtClean="0"/>
              <a:t> problem – how can we make new </a:t>
            </a:r>
            <a:r>
              <a:rPr lang="en-US" baseline="0" dirty="0" err="1" smtClean="0"/>
              <a:t>coffie</a:t>
            </a:r>
            <a:r>
              <a:rPr lang="en-US" baseline="0" dirty="0" smtClean="0"/>
              <a:t> drinks –</a:t>
            </a:r>
            <a:r>
              <a:rPr lang="en-US" b="1" baseline="0" dirty="0" smtClean="0"/>
              <a:t> Nothing MORE </a:t>
            </a:r>
          </a:p>
          <a:p>
            <a:endParaRPr lang="en-US" dirty="0" smtClean="0"/>
          </a:p>
          <a:p>
            <a:r>
              <a:rPr dirty="0" smtClean="0"/>
              <a:t>Coffee </a:t>
            </a:r>
            <a:r>
              <a:rPr dirty="0"/>
              <a:t>bean drinks - used to solve the problem of how make coffee drinks </a:t>
            </a:r>
          </a:p>
          <a:p>
            <a:endParaRPr dirty="0"/>
          </a:p>
          <a:p>
            <a:pPr algn="r" rtl="1">
              <a:defRPr/>
            </a:pPr>
            <a:r>
              <a:rPr dirty="0"/>
              <a:t>מילה אחת ששניכים הבנתם אבל מאחורי הקלעים יש תהליך שקורא כדי להכין את המשקה הקלאסי . </a:t>
            </a:r>
          </a:p>
          <a:p>
            <a:pPr algn="r" rtl="1">
              <a:defRPr/>
            </a:pPr>
            <a:r>
              <a:rPr dirty="0"/>
              <a:t>מתכון זה בעצם dsl לקפה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9" name="Shape 1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All your discussions are more succinct and effective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is used to query and manipulate </a:t>
            </a:r>
            <a:r>
              <a:rPr dirty="0" smtClean="0"/>
              <a:t>data</a:t>
            </a:r>
            <a:endParaRPr lang="en-US" dirty="0" smtClean="0"/>
          </a:p>
          <a:p>
            <a:r>
              <a:rPr lang="en-US" dirty="0" smtClean="0"/>
              <a:t>We al</a:t>
            </a:r>
            <a:r>
              <a:rPr lang="en-US" baseline="0" dirty="0" smtClean="0"/>
              <a:t>l solve it when we need to solve problems </a:t>
            </a:r>
            <a:r>
              <a:rPr lang="en-US" baseline="0" dirty="0" err="1" smtClean="0"/>
              <a:t>involvnig</a:t>
            </a:r>
            <a:r>
              <a:rPr lang="en-US" baseline="0" dirty="0" smtClean="0"/>
              <a:t> data , Nothing else.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1" name="Shape 5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CSS , CSS is a DSL as well because it</a:t>
            </a:r>
            <a:r>
              <a:rPr lang="en-US" baseline="0" dirty="0" smtClean="0"/>
              <a:t> offers you the </a:t>
            </a:r>
            <a:r>
              <a:rPr lang="en-US" baseline="0" dirty="0" err="1" smtClean="0"/>
              <a:t>ablity</a:t>
            </a:r>
            <a:r>
              <a:rPr lang="en-US" baseline="0" dirty="0" smtClean="0"/>
              <a:t> to decide how web </a:t>
            </a:r>
            <a:r>
              <a:rPr lang="en-US" baseline="0" dirty="0" err="1" smtClean="0"/>
              <a:t>compomnets</a:t>
            </a:r>
            <a:r>
              <a:rPr lang="en-US" baseline="0" dirty="0" smtClean="0"/>
              <a:t> look and behave </a:t>
            </a:r>
            <a:endParaRPr lang="en-US" dirty="0" smtClean="0"/>
          </a:p>
          <a:p>
            <a:endParaRPr lang="en-US" dirty="0" smtClean="0"/>
          </a:p>
          <a:p>
            <a:r>
              <a:rPr dirty="0" smtClean="0"/>
              <a:t>Stylesheet </a:t>
            </a:r>
            <a:r>
              <a:rPr dirty="0"/>
              <a:t>description language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 -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3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FFC233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07574" y="1356024"/>
            <a:ext cx="4575001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Q&amp;A</a:t>
            </a:r>
          </a:p>
        </p:txBody>
      </p:sp>
      <p:sp>
        <p:nvSpPr>
          <p:cNvPr id="104" name="Shape 104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FFC233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3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07574" y="1356024"/>
            <a:ext cx="4575001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Q&amp;A</a:t>
            </a:r>
          </a:p>
        </p:txBody>
      </p:sp>
      <p:sp>
        <p:nvSpPr>
          <p:cNvPr id="114" name="Shape 114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">
    <p:bg>
      <p:bgPr>
        <a:solidFill>
          <a:srgbClr val="FFC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25" name="Shape 125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FFC233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36" name="Shape 136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0000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 1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FFC233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47" name="Shape 147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FFC233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 1 3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60BC57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58" name="Shape 158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 1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69" name="Shape 169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2 1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half" idx="1"/>
          </p:nvPr>
        </p:nvSpPr>
        <p:spPr>
          <a:xfrm>
            <a:off x="586149" y="2142715"/>
            <a:ext cx="7772401" cy="2070675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507575" y="1356024"/>
            <a:ext cx="7204200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  <p:sp>
        <p:nvSpPr>
          <p:cNvPr id="180" name="Shape 180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10699" y="1630049"/>
            <a:ext cx="8116501" cy="207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500" b="1">
                <a:solidFill>
                  <a:srgbClr val="329DB4"/>
                </a:solidFill>
                <a:uFill>
                  <a:solidFill>
                    <a:srgbClr val="329DB4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500" b="1">
                <a:solidFill>
                  <a:srgbClr val="329DB4"/>
                </a:solidFill>
                <a:uFill>
                  <a:solidFill>
                    <a:srgbClr val="329DB4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00175" y="20626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01 Section Slide</a:t>
            </a:r>
          </a:p>
        </p:txBody>
      </p:sp>
      <p:sp>
        <p:nvSpPr>
          <p:cNvPr id="199" name="Shape 199"/>
          <p:cNvSpPr/>
          <p:nvPr/>
        </p:nvSpPr>
        <p:spPr>
          <a:xfrm>
            <a:off x="509950" y="2842824"/>
            <a:ext cx="79656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2">
    <p:bg>
      <p:bgPr>
        <a:solidFill>
          <a:srgbClr val="3DB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1pPr>
            <a:lvl2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2pPr>
            <a:lvl3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3pPr>
            <a:lvl4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4pPr>
            <a:lvl5pPr>
              <a:defRPr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3DBFDA"/>
                </a:solidFill>
                <a:uFill>
                  <a:solidFill>
                    <a:srgbClr val="3DBFDA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C23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00175" y="20626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01 Section Slide</a:t>
            </a:r>
          </a:p>
        </p:txBody>
      </p:sp>
      <p:sp>
        <p:nvSpPr>
          <p:cNvPr id="209" name="Shape 209"/>
          <p:cNvSpPr/>
          <p:nvPr/>
        </p:nvSpPr>
        <p:spPr>
          <a:xfrm>
            <a:off x="509950" y="2842824"/>
            <a:ext cx="79656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4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60BC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00175" y="20626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01 Section Slide</a:t>
            </a:r>
          </a:p>
        </p:txBody>
      </p:sp>
      <p:sp>
        <p:nvSpPr>
          <p:cNvPr id="219" name="Shape 219"/>
          <p:cNvSpPr/>
          <p:nvPr/>
        </p:nvSpPr>
        <p:spPr>
          <a:xfrm>
            <a:off x="509950" y="2842824"/>
            <a:ext cx="79656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C23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65224" y="1979700"/>
            <a:ext cx="2896500" cy="163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</a:t>
            </a:r>
          </a:p>
        </p:txBody>
      </p:sp>
      <p:sp>
        <p:nvSpPr>
          <p:cNvPr id="229" name="Shape 229"/>
          <p:cNvSpPr/>
          <p:nvPr/>
        </p:nvSpPr>
        <p:spPr>
          <a:xfrm>
            <a:off x="5891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3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465224" y="1979700"/>
            <a:ext cx="2896500" cy="163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</a:t>
            </a:r>
          </a:p>
        </p:txBody>
      </p:sp>
      <p:sp>
        <p:nvSpPr>
          <p:cNvPr id="240" name="Shape 240"/>
          <p:cNvSpPr/>
          <p:nvPr/>
        </p:nvSpPr>
        <p:spPr>
          <a:xfrm>
            <a:off x="5891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3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60BC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465224" y="1979700"/>
            <a:ext cx="2896500" cy="163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</a:t>
            </a:r>
          </a:p>
        </p:txBody>
      </p:sp>
      <p:sp>
        <p:nvSpPr>
          <p:cNvPr id="251" name="Shape 251"/>
          <p:cNvSpPr/>
          <p:nvPr/>
        </p:nvSpPr>
        <p:spPr>
          <a:xfrm>
            <a:off x="5891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FFC23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 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60BC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 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3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 Slide 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FFC23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Section’s Title Here</a:t>
            </a:r>
          </a:p>
        </p:txBody>
      </p:sp>
      <p:sp>
        <p:nvSpPr>
          <p:cNvPr id="289" name="Shape 289"/>
          <p:cNvSpPr/>
          <p:nvPr/>
        </p:nvSpPr>
        <p:spPr>
          <a:xfrm>
            <a:off x="565724" y="377149"/>
            <a:ext cx="21198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SECTION ONE</a:t>
            </a:r>
          </a:p>
        </p:txBody>
      </p:sp>
      <p:sp>
        <p:nvSpPr>
          <p:cNvPr id="290" name="Shape 290"/>
          <p:cNvSpPr/>
          <p:nvPr/>
        </p:nvSpPr>
        <p:spPr>
          <a:xfrm flipH="1" flipV="1">
            <a:off x="-1" y="573069"/>
            <a:ext cx="578701" cy="1"/>
          </a:xfrm>
          <a:prstGeom prst="line">
            <a:avLst/>
          </a:prstGeom>
          <a:ln>
            <a:solidFill>
              <a:srgbClr val="FFC233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H="1" flipV="1">
            <a:off x="1973249" y="573069"/>
            <a:ext cx="7182300" cy="1"/>
          </a:xfrm>
          <a:prstGeom prst="line">
            <a:avLst/>
          </a:prstGeom>
          <a:ln>
            <a:solidFill>
              <a:srgbClr val="FFC233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Section’s Title Here</a:t>
            </a:r>
          </a:p>
        </p:txBody>
      </p:sp>
      <p:sp>
        <p:nvSpPr>
          <p:cNvPr id="301" name="Shape 301"/>
          <p:cNvSpPr/>
          <p:nvPr/>
        </p:nvSpPr>
        <p:spPr>
          <a:xfrm>
            <a:off x="565724" y="377149"/>
            <a:ext cx="21198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SECTION ONE</a:t>
            </a:r>
          </a:p>
        </p:txBody>
      </p:sp>
      <p:sp>
        <p:nvSpPr>
          <p:cNvPr id="302" name="Shape 302"/>
          <p:cNvSpPr/>
          <p:nvPr/>
        </p:nvSpPr>
        <p:spPr>
          <a:xfrm flipH="1" flipV="1">
            <a:off x="-1" y="573069"/>
            <a:ext cx="578701" cy="1"/>
          </a:xfrm>
          <a:prstGeom prst="line">
            <a:avLst/>
          </a:prstGeom>
          <a:ln>
            <a:solidFill>
              <a:srgbClr val="3DBFDA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 flipH="1" flipV="1">
            <a:off x="1973249" y="573069"/>
            <a:ext cx="7182300" cy="1"/>
          </a:xfrm>
          <a:prstGeom prst="line">
            <a:avLst/>
          </a:prstGeom>
          <a:ln>
            <a:solidFill>
              <a:srgbClr val="3DBFDA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2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1788149"/>
            <a:ext cx="9144000" cy="1567201"/>
          </a:xfrm>
          <a:prstGeom prst="rect">
            <a:avLst/>
          </a:prstGeom>
          <a:solidFill>
            <a:srgbClr val="60BC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00175" y="2062650"/>
            <a:ext cx="6434100" cy="88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Section’s Title Here</a:t>
            </a:r>
          </a:p>
        </p:txBody>
      </p:sp>
      <p:sp>
        <p:nvSpPr>
          <p:cNvPr id="313" name="Shape 313"/>
          <p:cNvSpPr/>
          <p:nvPr/>
        </p:nvSpPr>
        <p:spPr>
          <a:xfrm>
            <a:off x="565724" y="377149"/>
            <a:ext cx="21198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SECTION ONE</a:t>
            </a:r>
          </a:p>
        </p:txBody>
      </p:sp>
      <p:sp>
        <p:nvSpPr>
          <p:cNvPr id="314" name="Shape 314"/>
          <p:cNvSpPr/>
          <p:nvPr/>
        </p:nvSpPr>
        <p:spPr>
          <a:xfrm flipH="1" flipV="1">
            <a:off x="-1" y="573069"/>
            <a:ext cx="578701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 flipH="1" flipV="1">
            <a:off x="1973249" y="573069"/>
            <a:ext cx="7182300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0" y="2347424"/>
            <a:ext cx="9144000" cy="2796301"/>
          </a:xfrm>
          <a:prstGeom prst="rect">
            <a:avLst/>
          </a:prstGeom>
          <a:solidFill>
            <a:srgbClr val="FFC23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79100" y="18220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latin typeface="+mn-lt"/>
                <a:ea typeface="+mn-ea"/>
                <a:cs typeface="+mn-cs"/>
                <a:sym typeface="Helvetica Neue"/>
              </a:rPr>
              <a:t>Section Slide </a:t>
            </a:r>
          </a:p>
        </p:txBody>
      </p:sp>
      <p:sp>
        <p:nvSpPr>
          <p:cNvPr id="325" name="Shape 325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0" y="2347424"/>
            <a:ext cx="9144000" cy="2796301"/>
          </a:xfrm>
          <a:prstGeom prst="rect">
            <a:avLst/>
          </a:prstGeom>
          <a:solidFill>
            <a:srgbClr val="60BC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79100" y="18220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latin typeface="+mn-lt"/>
                <a:ea typeface="+mn-ea"/>
                <a:cs typeface="+mn-cs"/>
                <a:sym typeface="Helvetica Neue"/>
              </a:rPr>
              <a:t>Section Slide </a:t>
            </a:r>
          </a:p>
        </p:txBody>
      </p:sp>
      <p:sp>
        <p:nvSpPr>
          <p:cNvPr id="335" name="Shape 335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2 1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0" y="2347424"/>
            <a:ext cx="9144000" cy="2796301"/>
          </a:xfrm>
          <a:prstGeom prst="rect">
            <a:avLst/>
          </a:prstGeom>
          <a:solidFill>
            <a:srgbClr val="3DBF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79100" y="1822050"/>
            <a:ext cx="64341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latin typeface="+mn-lt"/>
                <a:ea typeface="+mn-ea"/>
                <a:cs typeface="+mn-cs"/>
                <a:sym typeface="Helvetica Neue"/>
              </a:rPr>
              <a:t>Section Slide </a:t>
            </a:r>
          </a:p>
        </p:txBody>
      </p:sp>
      <p:sp>
        <p:nvSpPr>
          <p:cNvPr id="345" name="Shape 345"/>
          <p:cNvSpPr/>
          <p:nvPr/>
        </p:nvSpPr>
        <p:spPr>
          <a:xfrm>
            <a:off x="4652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1 1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96700" y="102749"/>
            <a:ext cx="8944500" cy="47721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761549" y="1686199"/>
            <a:ext cx="7620901" cy="1214701"/>
          </a:xfrm>
          <a:prstGeom prst="rect">
            <a:avLst/>
          </a:prstGeom>
        </p:spPr>
        <p:txBody>
          <a:bodyPr anchor="ctr"/>
          <a:lstStyle>
            <a:lvl1pPr algn="ctr">
              <a:defRPr sz="14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4 1">
    <p:bg>
      <p:bgPr>
        <a:solidFill>
          <a:srgbClr val="FFC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93072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half" idx="1"/>
          </p:nvPr>
        </p:nvSpPr>
        <p:spPr>
          <a:xfrm>
            <a:off x="562049" y="1263125"/>
            <a:ext cx="4744201" cy="3570376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buSzPct val="100000"/>
              <a:buChar char="●"/>
            </a:lvl1pPr>
            <a:lvl2pPr>
              <a:buSzPct val="100000"/>
              <a:buChar char="○"/>
            </a:lvl2pPr>
            <a:lvl3pPr>
              <a:buSzPct val="100000"/>
              <a:buChar char="■"/>
            </a:lvl3pPr>
            <a:lvl4pPr>
              <a:buSzPct val="100000"/>
              <a:buChar char="●"/>
            </a:lvl4pPr>
            <a:lvl5pPr>
              <a:buSzPct val="100000"/>
              <a:buChar char="○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1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867751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96700" y="102749"/>
            <a:ext cx="8944500" cy="477210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89525" y="332400"/>
            <a:ext cx="4575000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About Me</a:t>
            </a:r>
          </a:p>
        </p:txBody>
      </p:sp>
      <p:sp>
        <p:nvSpPr>
          <p:cNvPr id="395" name="Shape 395"/>
          <p:cNvSpPr/>
          <p:nvPr/>
        </p:nvSpPr>
        <p:spPr>
          <a:xfrm>
            <a:off x="586150" y="1172400"/>
            <a:ext cx="7965600" cy="1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half" idx="1"/>
          </p:nvPr>
        </p:nvSpPr>
        <p:spPr>
          <a:xfrm>
            <a:off x="562049" y="1263125"/>
            <a:ext cx="4744201" cy="3570376"/>
          </a:xfrm>
          <a:prstGeom prst="rect">
            <a:avLst/>
          </a:prstGeom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7" name="Shape 397"/>
          <p:cNvSpPr/>
          <p:nvPr/>
        </p:nvSpPr>
        <p:spPr>
          <a:xfrm>
            <a:off x="465349" y="3547624"/>
            <a:ext cx="32697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Contact me: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2 1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9050">
            <a:solidFill>
              <a:srgbClr val="60BC57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379"/>
          </a:xfrm>
          <a:prstGeom prst="rect">
            <a:avLst/>
          </a:prstGeom>
        </p:spPr>
        <p:txBody>
          <a:bodyPr/>
          <a:lstStyle>
            <a:lvl1pPr>
              <a:defRPr sz="1400" b="0"/>
            </a:lvl1pPr>
          </a:lstStyle>
          <a:p>
            <a:r>
              <a:t>Title Text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</p:spPr>
        <p:txBody>
          <a:bodyPr/>
          <a:lstStyle>
            <a:lvl1pPr>
              <a:defRPr sz="1400" b="0"/>
            </a:lvl1pPr>
          </a:lstStyle>
          <a:p>
            <a:r>
              <a:t>Title Text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sz="half" idx="1"/>
          </p:nvPr>
        </p:nvSpPr>
        <p:spPr>
          <a:xfrm>
            <a:off x="457200" y="1063228"/>
            <a:ext cx="3994526" cy="3999525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2021850"/>
            <a:ext cx="9144000" cy="1099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rgbClr val="B4842F"/>
                </a:solidFill>
                <a:uFill>
                  <a:solidFill>
                    <a:srgbClr val="B484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ustom Layout 3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2021850"/>
            <a:ext cx="9144000" cy="1099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rgbClr val="3F7985"/>
                </a:solidFill>
                <a:uFill>
                  <a:solidFill>
                    <a:srgbClr val="3F7985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33" name="Shape 433"/>
          <p:cNvSpPr>
            <a:spLocks noGrp="1"/>
          </p:cNvSpPr>
          <p:nvPr>
            <p:ph type="sldNum" sz="quarter" idx="2"/>
          </p:nvPr>
        </p:nvSpPr>
        <p:spPr>
          <a:xfrm>
            <a:off x="6553200" y="4583288"/>
            <a:ext cx="2133600" cy="3679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0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2 1 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B909D"/>
              </a:solidFill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685800" y="27856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34343"/>
              </a:buClr>
              <a:buFont typeface="Helvetica Neue"/>
              <a:buNone/>
              <a:defRPr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381216" y="4633025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5738699" cy="1449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64D4D2"/>
              </a:buClr>
              <a:buSzPct val="100000"/>
              <a:buFont typeface="Helvetica Neue"/>
              <a:defRPr sz="480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2"/>
          </p:nvPr>
        </p:nvSpPr>
        <p:spPr>
          <a:xfrm>
            <a:off x="682750" y="3300676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34343"/>
              </a:buClr>
              <a:buFont typeface="Helvetica Neue"/>
              <a:buNone/>
              <a:defRPr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2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2 1 2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9050">
            <a:solidFill>
              <a:srgbClr val="FFC233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FFC233"/>
                </a:solidFill>
                <a:uFill>
                  <a:solidFill>
                    <a:srgbClr val="FFC23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2 1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FFFFFF"/>
          </a:solidFill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685800" y="2764439"/>
            <a:ext cx="7772400" cy="827228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655600" y="1272111"/>
            <a:ext cx="5738699" cy="1492329"/>
          </a:xfrm>
          <a:prstGeom prst="rect">
            <a:avLst/>
          </a:prstGeom>
        </p:spPr>
        <p:txBody>
          <a:bodyPr anchor="ctr"/>
          <a:lstStyle>
            <a:lvl1pPr>
              <a:defRPr sz="4800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pening Slide 1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07574" y="1356024"/>
            <a:ext cx="4575001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Q&amp;A</a:t>
            </a:r>
          </a:p>
        </p:txBody>
      </p:sp>
      <p:sp>
        <p:nvSpPr>
          <p:cNvPr id="84" name="Shape 84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0000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Opening Slide 1 3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ln w="19050">
            <a:solidFill>
              <a:srgbClr val="60BC57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" name="Shape 93"/>
          <p:cNvSpPr/>
          <p:nvPr/>
        </p:nvSpPr>
        <p:spPr>
          <a:xfrm>
            <a:off x="507574" y="1356024"/>
            <a:ext cx="4575001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Q&amp;A</a:t>
            </a:r>
          </a:p>
        </p:txBody>
      </p:sp>
      <p:sp>
        <p:nvSpPr>
          <p:cNvPr id="94" name="Shape 94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49400" y="149399"/>
            <a:ext cx="8845200" cy="484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381216" y="4645850"/>
            <a:ext cx="548700" cy="3679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/>
          <p:nvPr/>
        </p:nvSpPr>
        <p:spPr>
          <a:xfrm>
            <a:off x="507574" y="1356024"/>
            <a:ext cx="4575001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b="1">
                <a:solidFill>
                  <a:srgbClr val="60BC57"/>
                </a:solidFill>
                <a:uFill>
                  <a:solidFill>
                    <a:srgbClr val="60BC57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Q&amp;A</a:t>
            </a:r>
          </a:p>
        </p:txBody>
      </p:sp>
      <p:sp>
        <p:nvSpPr>
          <p:cNvPr id="5" name="Shape 5"/>
          <p:cNvSpPr/>
          <p:nvPr/>
        </p:nvSpPr>
        <p:spPr>
          <a:xfrm>
            <a:off x="586150" y="2842824"/>
            <a:ext cx="7965600" cy="1"/>
          </a:xfrm>
          <a:prstGeom prst="line">
            <a:avLst/>
          </a:prstGeom>
          <a:ln>
            <a:solidFill>
              <a:srgbClr val="60BC57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3" r:id="rId44"/>
    <p:sldLayoutId id="2147483694" r:id="rId45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http://Markup.su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http://Markup.su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file://localhost///ppt/slides/Markup.su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3.png"/><Relationship Id="rId13" Type="http://schemas.openxmlformats.org/officeDocument/2006/relationships/image" Target="../media/image49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D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title" idx="4294967295"/>
          </p:nvPr>
        </p:nvSpPr>
        <p:spPr>
          <a:xfrm>
            <a:off x="2357424" y="671899"/>
            <a:ext cx="4353300" cy="1533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868680">
              <a:defRPr sz="456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33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5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Building DSLs  With Scala </a:t>
            </a:r>
          </a:p>
        </p:txBody>
      </p:sp>
      <p:sp>
        <p:nvSpPr>
          <p:cNvPr id="444" name="Shape 444"/>
          <p:cNvSpPr/>
          <p:nvPr/>
        </p:nvSpPr>
        <p:spPr>
          <a:xfrm>
            <a:off x="4690017" y="3872800"/>
            <a:ext cx="2097448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github.com</a:t>
            </a:r>
            <a:r>
              <a:rPr sz="1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sz="1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alonmuch</a:t>
            </a:r>
            <a:endParaRPr sz="1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208011" y="3862894"/>
            <a:ext cx="1278000" cy="35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@WixEng</a:t>
            </a:r>
          </a:p>
        </p:txBody>
      </p:sp>
      <p:sp>
        <p:nvSpPr>
          <p:cNvPr id="446" name="Shape 446"/>
          <p:cNvSpPr/>
          <p:nvPr/>
        </p:nvSpPr>
        <p:spPr>
          <a:xfrm>
            <a:off x="1143161" y="3862894"/>
            <a:ext cx="1435687" cy="35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alonmu@wix.com</a:t>
            </a:r>
          </a:p>
        </p:txBody>
      </p:sp>
      <p:sp>
        <p:nvSpPr>
          <p:cNvPr id="447" name="Shape 447"/>
          <p:cNvSpPr/>
          <p:nvPr/>
        </p:nvSpPr>
        <p:spPr>
          <a:xfrm>
            <a:off x="334825" y="3723349"/>
            <a:ext cx="8505899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48" name="image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7074" y="4775362"/>
            <a:ext cx="822176" cy="13065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/>
        </p:nvSpPr>
        <p:spPr>
          <a:xfrm>
            <a:off x="2340824" y="2878514"/>
            <a:ext cx="4284902" cy="381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Alon Muchnick  </a:t>
            </a:r>
          </a:p>
        </p:txBody>
      </p:sp>
      <p:sp>
        <p:nvSpPr>
          <p:cNvPr id="450" name="Shape 450"/>
          <p:cNvSpPr/>
          <p:nvPr/>
        </p:nvSpPr>
        <p:spPr>
          <a:xfrm>
            <a:off x="4154725" y="2368125"/>
            <a:ext cx="758701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51" name="image04.png"/>
          <p:cNvPicPr>
            <a:picLocks noChangeAspect="1"/>
          </p:cNvPicPr>
          <p:nvPr/>
        </p:nvPicPr>
        <p:blipFill>
          <a:blip r:embed="rId4">
            <a:extLst/>
          </a:blip>
          <a:srcRect l="8402" r="8402"/>
          <a:stretch>
            <a:fillRect/>
          </a:stretch>
        </p:blipFill>
        <p:spPr>
          <a:xfrm>
            <a:off x="2887074" y="3830749"/>
            <a:ext cx="420676" cy="420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06.png"/>
          <p:cNvPicPr>
            <a:picLocks noChangeAspect="1"/>
          </p:cNvPicPr>
          <p:nvPr/>
        </p:nvPicPr>
        <p:blipFill>
          <a:blip r:embed="rId5">
            <a:extLst/>
          </a:blip>
          <a:srcRect l="8256" r="8256"/>
          <a:stretch>
            <a:fillRect/>
          </a:stretch>
        </p:blipFill>
        <p:spPr>
          <a:xfrm>
            <a:off x="4364472" y="3916719"/>
            <a:ext cx="293699" cy="292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07.png"/>
          <p:cNvPicPr>
            <a:picLocks noChangeAspect="1"/>
          </p:cNvPicPr>
          <p:nvPr/>
        </p:nvPicPr>
        <p:blipFill>
          <a:blip r:embed="rId6">
            <a:extLst/>
          </a:blip>
          <a:srcRect l="8401" r="8410"/>
          <a:stretch>
            <a:fillRect/>
          </a:stretch>
        </p:blipFill>
        <p:spPr>
          <a:xfrm>
            <a:off x="700362" y="3810670"/>
            <a:ext cx="460801" cy="460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/>
        </p:nvSpPr>
        <p:spPr>
          <a:xfrm>
            <a:off x="502250" y="392579"/>
            <a:ext cx="756084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sz="2800" b="1" dirty="0" smtClean="0">
                <a:solidFill>
                  <a:srgbClr val="3CC7C5"/>
                </a:solidFill>
                <a:sym typeface="Helvetica Neue"/>
              </a:rPr>
              <a:t>Simple mapping is the challenge…</a:t>
            </a:r>
            <a:endParaRPr lang="en-US" sz="2800" b="1" dirty="0">
              <a:solidFill>
                <a:srgbClr val="3CC7C5"/>
              </a:solidFill>
              <a:sym typeface="Helvetica Neue"/>
            </a:endParaRPr>
          </a:p>
        </p:txBody>
      </p: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527"/>
          <p:cNvSpPr/>
          <p:nvPr/>
        </p:nvSpPr>
        <p:spPr>
          <a:xfrm>
            <a:off x="0" y="2324357"/>
            <a:ext cx="305983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sz="2000" b="1" dirty="0">
                <a:solidFill>
                  <a:schemeClr val="tx1"/>
                </a:solidFill>
                <a:latin typeface="Helvetica Neue" panose="020B0604020202020204" charset="0"/>
              </a:rPr>
              <a:t>Problem</a:t>
            </a:r>
            <a:r>
              <a:rPr sz="2000" dirty="0">
                <a:solidFill>
                  <a:schemeClr val="tx1"/>
                </a:solidFill>
                <a:latin typeface="Helvetica Neue" panose="020B060402020202020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sz="2000" dirty="0" smtClean="0">
                <a:solidFill>
                  <a:schemeClr val="tx1"/>
                </a:solidFill>
                <a:latin typeface="Helvetica Neue" panose="020B0604020202020204" charset="0"/>
              </a:rPr>
              <a:t>Domain </a:t>
            </a:r>
            <a:endParaRPr sz="20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12160" y="2221951"/>
            <a:ext cx="3131840" cy="778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Shape 527"/>
          <p:cNvSpPr/>
          <p:nvPr/>
        </p:nvSpPr>
        <p:spPr>
          <a:xfrm>
            <a:off x="6012158" y="2292461"/>
            <a:ext cx="313184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Helvetica Neue" panose="020B0604020202020204" charset="0"/>
              </a:rPr>
              <a:t>Solution </a:t>
            </a:r>
            <a:br>
              <a:rPr lang="en-US" sz="2000" b="1" dirty="0" smtClean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Helvetica Neue" panose="020B0604020202020204" charset="0"/>
              </a:rPr>
              <a:t>Implementation</a:t>
            </a:r>
            <a:endParaRPr sz="20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pic>
        <p:nvPicPr>
          <p:cNvPr id="6146" name="Picture 2" descr="https://upload.wikimedia.org/wikipedia/commons/thumb/d/de/Suspension_bridge_icon.svg/2000px-Suspension_bridge_icon.sv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1"/>
          <a:stretch/>
        </p:blipFill>
        <p:spPr bwMode="auto">
          <a:xfrm>
            <a:off x="2771800" y="2120090"/>
            <a:ext cx="3355354" cy="10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32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872980" y="843558"/>
            <a:ext cx="3169150" cy="32403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259632" y="843558"/>
            <a:ext cx="3169150" cy="32403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537"/>
          <p:cNvSpPr/>
          <p:nvPr/>
        </p:nvSpPr>
        <p:spPr>
          <a:xfrm>
            <a:off x="1115616" y="1064918"/>
            <a:ext cx="3313166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>
              <a:buSzPct val="100000"/>
            </a:pPr>
            <a:r>
              <a:rPr sz="2000" b="1" dirty="0">
                <a:latin typeface="Helvetica Neue" panose="020B0604020202020204" charset="0"/>
              </a:rPr>
              <a:t>Essential </a:t>
            </a:r>
            <a:r>
              <a:rPr sz="2000" b="1" dirty="0" smtClean="0">
                <a:latin typeface="Helvetica Neue" panose="020B0604020202020204" charset="0"/>
              </a:rPr>
              <a:t>Complexity</a:t>
            </a:r>
            <a:endParaRPr sz="2000" b="1" dirty="0">
              <a:latin typeface="Helvetica Neue" panose="020B0604020202020204" charset="0"/>
            </a:endParaRPr>
          </a:p>
        </p:txBody>
      </p:sp>
      <p:sp>
        <p:nvSpPr>
          <p:cNvPr id="10" name="Shape 537"/>
          <p:cNvSpPr/>
          <p:nvPr/>
        </p:nvSpPr>
        <p:spPr>
          <a:xfrm>
            <a:off x="4728964" y="1064918"/>
            <a:ext cx="3313166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>
              <a:buSzPct val="100000"/>
            </a:pPr>
            <a:r>
              <a:rPr sz="2000" b="1" dirty="0" smtClean="0">
                <a:latin typeface="Helvetica Neue" panose="020B0604020202020204" charset="0"/>
              </a:rPr>
              <a:t>Accidental </a:t>
            </a:r>
            <a:r>
              <a:rPr sz="2000" b="1" dirty="0">
                <a:latin typeface="Helvetica Neue" panose="020B0604020202020204" charset="0"/>
              </a:rPr>
              <a:t>Complexity</a:t>
            </a:r>
          </a:p>
        </p:txBody>
      </p:sp>
      <p:cxnSp>
        <p:nvCxnSpPr>
          <p:cNvPr id="13" name="Shape 712"/>
          <p:cNvCxnSpPr/>
          <p:nvPr/>
        </p:nvCxnSpPr>
        <p:spPr>
          <a:xfrm>
            <a:off x="476486" y="1557328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64D4D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742"/>
          <p:cNvSpPr txBox="1"/>
          <p:nvPr/>
        </p:nvSpPr>
        <p:spPr>
          <a:xfrm>
            <a:off x="1259631" y="1851669"/>
            <a:ext cx="3169151" cy="1706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Sending </a:t>
            </a:r>
            <a:r>
              <a:rPr lang="en-US" dirty="0">
                <a:latin typeface="+mn-lt"/>
                <a:sym typeface="Helvetica Neue"/>
              </a:rPr>
              <a:t>a rocket to space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Building </a:t>
            </a:r>
            <a:r>
              <a:rPr lang="en-US" dirty="0">
                <a:latin typeface="+mn-lt"/>
                <a:sym typeface="Helvetica Neue"/>
              </a:rPr>
              <a:t>a search engine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Supporting </a:t>
            </a:r>
            <a:r>
              <a:rPr lang="en-US" dirty="0">
                <a:latin typeface="+mn-lt"/>
                <a:sym typeface="Helvetica Neue"/>
              </a:rPr>
              <a:t>high load of traffic </a:t>
            </a:r>
          </a:p>
        </p:txBody>
      </p:sp>
      <p:sp>
        <p:nvSpPr>
          <p:cNvPr id="17" name="Shape 742"/>
          <p:cNvSpPr txBox="1"/>
          <p:nvPr/>
        </p:nvSpPr>
        <p:spPr>
          <a:xfrm>
            <a:off x="4893939" y="1851669"/>
            <a:ext cx="3169151" cy="1706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Writing </a:t>
            </a:r>
            <a:r>
              <a:rPr lang="en-US" dirty="0">
                <a:latin typeface="+mn-lt"/>
                <a:sym typeface="Helvetica Neue"/>
              </a:rPr>
              <a:t>unclear code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Over </a:t>
            </a:r>
            <a:r>
              <a:rPr lang="en-US" dirty="0">
                <a:latin typeface="+mn-lt"/>
                <a:sym typeface="Helvetica Neue"/>
              </a:rPr>
              <a:t>engineering 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 smtClean="0">
                <a:latin typeface="+mn-lt"/>
                <a:sym typeface="Helvetica Neue"/>
              </a:rPr>
              <a:t>Using </a:t>
            </a:r>
            <a:r>
              <a:rPr lang="en-US" dirty="0">
                <a:latin typeface="+mn-lt"/>
                <a:sym typeface="Helvetica Neue"/>
              </a:rPr>
              <a:t>the wrong tool for the job</a:t>
            </a:r>
          </a:p>
        </p:txBody>
      </p:sp>
    </p:spTree>
    <p:extLst>
      <p:ext uri="{BB962C8B-B14F-4D97-AF65-F5344CB8AC3E}">
        <p14:creationId xmlns:p14="http://schemas.microsoft.com/office/powerpoint/2010/main" val="25042404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Shape 55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337125" y="345100"/>
            <a:ext cx="850505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685800">
              <a:defRPr sz="360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DSLs reduces the accidental complexity</a:t>
            </a:r>
          </a:p>
        </p:txBody>
      </p:sp>
      <p:pic>
        <p:nvPicPr>
          <p:cNvPr id="5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971" y="2100710"/>
            <a:ext cx="8915260" cy="229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jUn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7592" y="1261486"/>
            <a:ext cx="1145611" cy="1145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579" y="1485816"/>
            <a:ext cx="5703100" cy="2978152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/>
          <p:nvPr/>
        </p:nvSpPr>
        <p:spPr>
          <a:xfrm>
            <a:off x="337125" y="345100"/>
            <a:ext cx="850505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685800">
              <a:defRPr sz="360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DSLs reduces the accidental complexity</a:t>
            </a:r>
          </a:p>
        </p:txBody>
      </p:sp>
      <p:pic>
        <p:nvPicPr>
          <p:cNvPr id="570" name="specs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7714" y="1416534"/>
            <a:ext cx="1778001" cy="63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149400" y="149400"/>
            <a:ext cx="8845200" cy="4844700"/>
          </a:xfrm>
          <a:prstGeom prst="rect">
            <a:avLst/>
          </a:prstGeom>
          <a:solidFill>
            <a:srgbClr val="64D4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389024" y="1979700"/>
            <a:ext cx="4940632" cy="90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Why Scala ?</a:t>
            </a:r>
          </a:p>
        </p:txBody>
      </p:sp>
      <p:sp>
        <p:nvSpPr>
          <p:cNvPr id="576" name="Shape 576"/>
          <p:cNvSpPr/>
          <p:nvPr/>
        </p:nvSpPr>
        <p:spPr>
          <a:xfrm>
            <a:off x="5129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89024" y="237373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02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/>
        </p:nvSpPr>
        <p:spPr>
          <a:xfrm>
            <a:off x="0" y="1271300"/>
            <a:ext cx="9144000" cy="3872099"/>
          </a:xfrm>
          <a:prstGeom prst="rect">
            <a:avLst/>
          </a:prstGeom>
          <a:solidFill>
            <a:srgbClr val="04202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B909D"/>
              </a:solidFill>
            </a:endParaRPr>
          </a:p>
        </p:txBody>
      </p:sp>
      <p:sp>
        <p:nvSpPr>
          <p:cNvPr id="1388" name="Shape 1388"/>
          <p:cNvSpPr txBox="1">
            <a:spLocks noGrp="1"/>
          </p:cNvSpPr>
          <p:nvPr>
            <p:ph type="title" idx="4294967295"/>
          </p:nvPr>
        </p:nvSpPr>
        <p:spPr>
          <a:xfrm>
            <a:off x="489525" y="332400"/>
            <a:ext cx="7826399" cy="78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 </a:t>
            </a:r>
            <a:r>
              <a:rPr lang="en" sz="2800" dirty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</a:t>
            </a:r>
            <a:r>
              <a:rPr lang="en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fit for abstraction</a:t>
            </a:r>
            <a:endParaRPr lang="en" sz="2800" dirty="0">
              <a:solidFill>
                <a:srgbClr val="64D4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810812"/>
            <a:ext cx="6345637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2000" dirty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123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".contains("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2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") </a:t>
            </a:r>
            <a:r>
              <a:rPr lang="he-IL" altLang="he-IL" sz="2000" dirty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&lt;==&gt;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123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contains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lang="he-IL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he-IL" altLang="he-IL" sz="2000" dirty="0">
                <a:solidFill>
                  <a:srgbClr val="D3368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he-IL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r>
              <a:rPr kumimoji="0" lang="he-IL" altLang="he-IL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he-IL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he-IL" altLang="he-IL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536" y="2667815"/>
            <a:ext cx="352660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a 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2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&lt;==&gt;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a 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2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endParaRPr kumimoji="0" lang="he-IL" altLang="he-I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95536" y="3524818"/>
            <a:ext cx="691276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2000" dirty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123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".contains("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2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") </a:t>
            </a:r>
            <a:r>
              <a:rPr lang="he-IL" altLang="he-IL" sz="2000" dirty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&lt;==&gt;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123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"contains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he-IL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he-IL" altLang="he-IL" sz="2000" dirty="0">
                <a:solidFill>
                  <a:srgbClr val="D3368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endParaRPr kumimoji="0" lang="he-IL" altLang="he-IL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536" y="4381822"/>
            <a:ext cx="777686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name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scala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&lt;==&gt;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name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: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738A05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scala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endParaRPr kumimoji="0" lang="he-IL" altLang="he-I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6966" y="1641534"/>
            <a:ext cx="2226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Optional dots in method invocation</a:t>
            </a:r>
            <a:endParaRPr lang="he-IL" sz="1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9952" y="2498537"/>
            <a:ext cx="1535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Semicolon inference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02402" y="3355540"/>
            <a:ext cx="1582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Optional parentheses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97600" y="4212544"/>
            <a:ext cx="122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Type inference</a:t>
            </a:r>
          </a:p>
        </p:txBody>
      </p:sp>
    </p:spTree>
    <p:extLst>
      <p:ext uri="{BB962C8B-B14F-4D97-AF65-F5344CB8AC3E}">
        <p14:creationId xmlns:p14="http://schemas.microsoft.com/office/powerpoint/2010/main" val="1147362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/>
        </p:nvSpPr>
        <p:spPr>
          <a:xfrm>
            <a:off x="0" y="1271300"/>
            <a:ext cx="9144000" cy="3872099"/>
          </a:xfrm>
          <a:prstGeom prst="rect">
            <a:avLst/>
          </a:prstGeom>
          <a:solidFill>
            <a:srgbClr val="04202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B909D"/>
              </a:solidFill>
            </a:endParaRPr>
          </a:p>
        </p:txBody>
      </p:sp>
      <p:sp>
        <p:nvSpPr>
          <p:cNvPr id="1388" name="Shape 1388"/>
          <p:cNvSpPr txBox="1">
            <a:spLocks noGrp="1"/>
          </p:cNvSpPr>
          <p:nvPr>
            <p:ph type="title" idx="4294967295"/>
          </p:nvPr>
        </p:nvSpPr>
        <p:spPr>
          <a:xfrm>
            <a:off x="489525" y="332400"/>
            <a:ext cx="7826399" cy="78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US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can easily pass complex logic </a:t>
            </a:r>
            <a:br>
              <a:rPr lang="en-US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simple expressions</a:t>
            </a:r>
            <a:endParaRPr lang="en" sz="2800" dirty="0">
              <a:solidFill>
                <a:srgbClr val="64D4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24128" y="1925419"/>
            <a:ext cx="2226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Concise lambda syntax</a:t>
            </a:r>
            <a:endParaRPr lang="he-IL" sz="1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1802517"/>
            <a:ext cx="4796185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2000" dirty="0" err="1">
                <a:solidFill>
                  <a:srgbClr val="859900"/>
                </a:solidFill>
                <a:latin typeface="Consolas" pitchFamily="49" charset="0"/>
                <a:cs typeface="Consolas" pitchFamily="49" charset="0"/>
              </a:rPr>
              <a:t>numbers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map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{ x =&gt; x+</a:t>
            </a:r>
            <a:r>
              <a:rPr lang="en-US" altLang="he-IL" sz="2000" dirty="0">
                <a:solidFill>
                  <a:srgbClr val="D3368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lang="he-IL" altLang="he-IL" sz="2000" dirty="0" err="1">
                <a:solidFill>
                  <a:srgbClr val="859900"/>
                </a:solidFill>
                <a:latin typeface="Consolas" pitchFamily="49" charset="0"/>
                <a:cs typeface="Consolas" pitchFamily="49" charset="0"/>
              </a:rPr>
              <a:t>numbers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sortWith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{ (</a:t>
            </a:r>
            <a:r>
              <a:rPr kumimoji="0" lang="en-US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x,y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=&gt; x&gt;y }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lang="he-IL" altLang="he-IL" sz="2000" dirty="0" err="1">
                <a:solidFill>
                  <a:srgbClr val="859900"/>
                </a:solidFill>
                <a:latin typeface="Consolas" pitchFamily="49" charset="0"/>
                <a:cs typeface="Consolas" pitchFamily="49" charset="0"/>
              </a:rPr>
              <a:t>numbers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map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{_+</a:t>
            </a:r>
            <a:r>
              <a:rPr lang="en-US" altLang="he-IL" sz="2000" dirty="0">
                <a:solidFill>
                  <a:srgbClr val="D3368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  <a:r>
              <a:rPr kumimoji="0" lang="en-US" altLang="he-IL" sz="2000" b="0" i="0" u="none" strike="noStrike" cap="none" normalizeH="0" dirty="0" err="1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sortWith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{ _&gt;_ }</a:t>
            </a:r>
            <a:endParaRPr kumimoji="0" lang="he-IL" altLang="he-I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951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/>
        </p:nvSpPr>
        <p:spPr>
          <a:xfrm>
            <a:off x="0" y="1271300"/>
            <a:ext cx="9144000" cy="3872099"/>
          </a:xfrm>
          <a:prstGeom prst="rect">
            <a:avLst/>
          </a:prstGeom>
          <a:solidFill>
            <a:srgbClr val="04202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B909D"/>
              </a:solidFill>
            </a:endParaRPr>
          </a:p>
        </p:txBody>
      </p:sp>
      <p:sp>
        <p:nvSpPr>
          <p:cNvPr id="1388" name="Shape 1388"/>
          <p:cNvSpPr txBox="1">
            <a:spLocks noGrp="1"/>
          </p:cNvSpPr>
          <p:nvPr>
            <p:ph type="title" idx="4294967295"/>
          </p:nvPr>
        </p:nvSpPr>
        <p:spPr>
          <a:xfrm>
            <a:off x="489525" y="332400"/>
            <a:ext cx="7826399" cy="78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classes - perfect for abstraction design</a:t>
            </a:r>
            <a:endParaRPr lang="en" sz="2800" dirty="0">
              <a:solidFill>
                <a:srgbClr val="64D4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648629"/>
            <a:ext cx="7191722" cy="21544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case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8BD2"/>
                </a:solidFill>
                <a:effectLst/>
                <a:latin typeface="Consolas" pitchFamily="49" charset="0"/>
                <a:cs typeface="Consolas" pitchFamily="49" charset="0"/>
              </a:rPr>
              <a:t>Nam</a:t>
            </a:r>
            <a:r>
              <a:rPr lang="en-US" altLang="he-IL" sz="2000" dirty="0" smtClean="0">
                <a:solidFill>
                  <a:srgbClr val="268BD2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he-IL" altLang="he-IL" sz="2000" dirty="0" smtClean="0">
                <a:solidFill>
                  <a:srgbClr val="268BD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2000" dirty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first</a:t>
            </a:r>
            <a:r>
              <a:rPr lang="he-IL" altLang="he-IL" sz="2000" dirty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he-IL" altLang="he-IL" sz="2000" dirty="0" smtClean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sz="2000" dirty="0" smtClean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lang="he-IL" altLang="he-IL" sz="2000" dirty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hello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last  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= </a:t>
            </a:r>
            <a:r>
              <a:rPr lang="he-IL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he-IL" sz="2000" dirty="0" smtClean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world</a:t>
            </a:r>
            <a:r>
              <a:rPr lang="he-IL" altLang="he-IL" sz="2000" dirty="0" smtClean="0">
                <a:solidFill>
                  <a:srgbClr val="269186"/>
                </a:solidFill>
                <a:latin typeface="Consolas" pitchFamily="49" charset="0"/>
                <a:cs typeface="Consolas" pitchFamily="49" charset="0"/>
              </a:rPr>
              <a:t>"</a:t>
            </a:r>
            <a:endParaRPr kumimoji="0" lang="en-US" altLang="he-IL" sz="2000" b="0" i="0" u="none" strike="noStrike" cap="none" normalizeH="0" baseline="0" dirty="0" smtClean="0">
              <a:ln>
                <a:noFill/>
              </a:ln>
              <a:solidFill>
                <a:srgbClr val="269186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 smtClean="0">
                <a:solidFill>
                  <a:srgbClr val="839496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val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myName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Name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he-IL" altLang="he-IL" sz="2000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first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James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", last 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= 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839496"/>
                </a:solidFill>
                <a:effectLst/>
                <a:latin typeface="Consolas" pitchFamily="49" charset="0"/>
                <a:cs typeface="Consolas" pitchFamily="49" charset="0"/>
              </a:rPr>
              <a:t>Bond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altLang="he-IL" sz="2000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he-IL" altLang="he-I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he-IL" altLang="he-I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31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hape 608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Scala Implicits </a:t>
            </a:r>
          </a:p>
        </p:txBody>
      </p:sp>
      <p:sp>
        <p:nvSpPr>
          <p:cNvPr id="610" name="Shape 610"/>
          <p:cNvSpPr/>
          <p:nvPr/>
        </p:nvSpPr>
        <p:spPr>
          <a:xfrm>
            <a:off x="367899" y="938386"/>
            <a:ext cx="6269993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defTabSz="457200">
              <a:lnSpc>
                <a:spcPct val="200000"/>
              </a:lnSpc>
              <a:buSzPct val="100000"/>
              <a:defRPr>
                <a:uFillTx/>
                <a:latin typeface="+mn-lt"/>
                <a:ea typeface="+mn-ea"/>
                <a:cs typeface="+mn-cs"/>
                <a:sym typeface="Helvetica Neue"/>
              </a:defRPr>
            </a:pPr>
            <a:endParaRPr sz="1800" dirty="0" smtClean="0"/>
          </a:p>
          <a:p>
            <a:pPr marL="457200" indent="-228600" defTabSz="457200">
              <a:lnSpc>
                <a:spcPct val="200000"/>
              </a:lnSpc>
              <a:buSzPct val="100000"/>
              <a:buFont typeface="Helvetica Neue"/>
              <a:buChar char="●"/>
              <a:defRPr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 sz="1800" dirty="0" smtClean="0"/>
              <a:t>provide </a:t>
            </a:r>
            <a:r>
              <a:rPr sz="1800" dirty="0"/>
              <a:t>an implicit conversion from type to type</a:t>
            </a:r>
          </a:p>
          <a:p>
            <a:pPr marL="457200" indent="-228600" defTabSz="457200">
              <a:lnSpc>
                <a:spcPct val="200000"/>
              </a:lnSpc>
              <a:buSzPct val="100000"/>
              <a:buFont typeface="Helvetica Neue"/>
              <a:buChar char="●"/>
              <a:defRPr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 sz="1800" dirty="0"/>
              <a:t>statically typed </a:t>
            </a:r>
          </a:p>
          <a:p>
            <a:pPr marL="457200" indent="-228600" defTabSz="457200">
              <a:lnSpc>
                <a:spcPct val="200000"/>
              </a:lnSpc>
              <a:buSzPct val="100000"/>
              <a:buFont typeface="Helvetica Neue"/>
              <a:buChar char="●"/>
              <a:defRPr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 sz="1800" dirty="0"/>
              <a:t>allow us to create Lexically scoped open classes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0" y="1276871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15" name="Shape 615"/>
          <p:cNvSpPr>
            <a:spLocks noGrp="1"/>
          </p:cNvSpPr>
          <p:nvPr>
            <p:ph type="title" idx="4294967295"/>
          </p:nvPr>
        </p:nvSpPr>
        <p:spPr>
          <a:xfrm>
            <a:off x="540325" y="341535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Scala Implicits params example</a:t>
            </a:r>
          </a:p>
        </p:txBody>
      </p:sp>
      <p:sp>
        <p:nvSpPr>
          <p:cNvPr id="616" name="Shape 616"/>
          <p:cNvSpPr/>
          <p:nvPr/>
        </p:nvSpPr>
        <p:spPr>
          <a:xfrm>
            <a:off x="431155" y="1447407"/>
            <a:ext cx="8044739" cy="269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 </a:t>
            </a:r>
            <a:r>
              <a:rPr>
                <a:solidFill>
                  <a:srgbClr val="D78B40"/>
                </a:solidFill>
              </a:rPr>
              <a:t>object </a:t>
            </a:r>
            <a:r>
              <a:t>Main </a:t>
            </a:r>
            <a:r>
              <a:rPr>
                <a:solidFill>
                  <a:srgbClr val="D78B40"/>
                </a:solidFill>
              </a:rPr>
              <a:t>extends </a:t>
            </a:r>
            <a:r>
              <a:t>App {</a:t>
            </a:r>
            <a:br/>
            <a:r>
              <a:t>    </a:t>
            </a:r>
            <a:r>
              <a:rPr>
                <a:solidFill>
                  <a:srgbClr val="D78B40"/>
                </a:solidFill>
              </a:rPr>
              <a:t>def </a:t>
            </a:r>
            <a:r>
              <a:rPr>
                <a:solidFill>
                  <a:srgbClr val="FFD080"/>
                </a:solidFill>
              </a:rPr>
              <a:t>sayHello</a:t>
            </a:r>
            <a:r>
              <a:t>(name: </a:t>
            </a:r>
            <a:r>
              <a:rPr>
                <a:solidFill>
                  <a:srgbClr val="5F9290"/>
                </a:solidFill>
              </a:rPr>
              <a:t>String</a:t>
            </a:r>
            <a:r>
              <a:t>)(</a:t>
            </a:r>
            <a:r>
              <a:rPr>
                <a:solidFill>
                  <a:srgbClr val="D78B40"/>
                </a:solidFill>
              </a:rPr>
              <a:t>implicit </a:t>
            </a:r>
            <a:r>
              <a:t>greeting: </a:t>
            </a:r>
            <a:r>
              <a:rPr>
                <a:solidFill>
                  <a:srgbClr val="5F9290"/>
                </a:solidFill>
              </a:rPr>
              <a:t>String</a:t>
            </a:r>
            <a:r>
              <a:t>) {</a:t>
            </a:r>
            <a:br/>
            <a:r>
              <a:t>      println(</a:t>
            </a:r>
            <a:r>
              <a:rPr>
                <a:solidFill>
                  <a:srgbClr val="7C976C"/>
                </a:solidFill>
              </a:rPr>
              <a:t>s"</a:t>
            </a:r>
            <a:r>
              <a:rPr>
                <a:solidFill>
                  <a:srgbClr val="00C3C7"/>
                </a:solidFill>
              </a:rPr>
              <a:t>$</a:t>
            </a:r>
            <a:r>
              <a:t>greeting</a:t>
            </a:r>
            <a:r>
              <a:rPr>
                <a:solidFill>
                  <a:srgbClr val="7C976C"/>
                </a:solidFill>
              </a:rPr>
              <a:t>, </a:t>
            </a:r>
            <a:r>
              <a:rPr>
                <a:solidFill>
                  <a:srgbClr val="00C3C7"/>
                </a:solidFill>
              </a:rPr>
              <a:t>$</a:t>
            </a:r>
            <a:r>
              <a:t>name</a:t>
            </a:r>
            <a:r>
              <a:rPr>
                <a:solidFill>
                  <a:srgbClr val="7C976C"/>
                </a:solidFill>
              </a:rPr>
              <a:t>"</a:t>
            </a:r>
            <a:r>
              <a:t>)</a:t>
            </a:r>
            <a:br/>
            <a:r>
              <a:t>    }</a:t>
            </a:r>
            <a:br/>
            <a:r>
              <a:t>    </a:t>
            </a:r>
            <a:br/>
            <a:r>
              <a:t>    </a:t>
            </a:r>
            <a:r>
              <a:rPr>
                <a:solidFill>
                  <a:srgbClr val="D78B40"/>
                </a:solidFill>
              </a:rPr>
              <a:t>implicit val </a:t>
            </a:r>
            <a:r>
              <a:rPr>
                <a:solidFill>
                  <a:srgbClr val="A98BB9"/>
                </a:solidFill>
              </a:rPr>
              <a:t>greeting </a:t>
            </a:r>
            <a:r>
              <a:t>= </a:t>
            </a:r>
            <a:r>
              <a:rPr>
                <a:solidFill>
                  <a:srgbClr val="7C976C"/>
                </a:solidFill>
              </a:rPr>
              <a:t>"Hi"</a:t>
            </a:r>
            <a:br>
              <a:rPr>
                <a:solidFill>
                  <a:srgbClr val="7C976C"/>
                </a:solidFill>
              </a:rPr>
            </a:br>
            <a:r>
              <a:rPr>
                <a:solidFill>
                  <a:srgbClr val="7C976C"/>
                </a:solidFill>
              </a:rPr>
              <a:t>    </a:t>
            </a:r>
            <a:r>
              <a:t>sayHello(</a:t>
            </a:r>
            <a:r>
              <a:rPr>
                <a:solidFill>
                  <a:srgbClr val="7C976C"/>
                </a:solidFill>
              </a:rPr>
              <a:t>"George"</a:t>
            </a:r>
            <a:r>
              <a:t>)</a:t>
            </a:r>
            <a:br/>
            <a:r>
              <a:t>}</a:t>
            </a:r>
          </a:p>
        </p:txBody>
      </p:sp>
      <p:sp>
        <p:nvSpPr>
          <p:cNvPr id="617" name="Shape 617"/>
          <p:cNvSpPr/>
          <p:nvPr/>
        </p:nvSpPr>
        <p:spPr>
          <a:xfrm>
            <a:off x="4278569" y="2009902"/>
            <a:ext cx="3090452" cy="361526"/>
          </a:xfrm>
          <a:prstGeom prst="roundRect">
            <a:avLst>
              <a:gd name="adj" fmla="val 37991"/>
            </a:avLst>
          </a:prstGeom>
          <a:solidFill>
            <a:srgbClr val="FFFFFF">
              <a:alpha val="19984"/>
            </a:srgbClr>
          </a:solidFill>
          <a:ln w="25400">
            <a:solidFill>
              <a:schemeClr val="accent1">
                <a:alpha val="1998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910478" y="3069850"/>
            <a:ext cx="2698181" cy="242649"/>
          </a:xfrm>
          <a:prstGeom prst="roundRect">
            <a:avLst>
              <a:gd name="adj" fmla="val 49405"/>
            </a:avLst>
          </a:prstGeom>
          <a:solidFill>
            <a:srgbClr val="FFFFFF">
              <a:alpha val="19984"/>
            </a:srgbClr>
          </a:solidFill>
          <a:ln w="25400">
            <a:solidFill>
              <a:schemeClr val="accent1">
                <a:alpha val="1998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1" animBg="1" advAuto="0"/>
      <p:bldP spid="618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upload.wikimedia.org/wikipedia/commons/2/2d/Flat_White_Coff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01" y="285750"/>
            <a:ext cx="5448266" cy="4086200"/>
          </a:xfrm>
          <a:prstGeom prst="rect">
            <a:avLst/>
          </a:prstGeom>
          <a:noFill/>
          <a:ln w="9525" cap="flat" cmpd="sng">
            <a:solidFill>
              <a:srgbClr val="64D4D2"/>
            </a:solidFill>
            <a:prstDash val="solid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09"/>
          <p:cNvSpPr txBox="1"/>
          <p:nvPr/>
        </p:nvSpPr>
        <p:spPr>
          <a:xfrm>
            <a:off x="251520" y="415614"/>
            <a:ext cx="3312368" cy="4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3600" b="1">
                <a:solidFill>
                  <a:srgbClr val="3CC7C5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/>
            <a:r>
              <a:rPr lang="en" sz="2800" dirty="0">
                <a:sym typeface="Helvetica Neue"/>
              </a:rPr>
              <a:t>When  you </a:t>
            </a:r>
            <a:r>
              <a:rPr lang="en" sz="2800" dirty="0" smtClean="0">
                <a:sym typeface="Helvetica Neue"/>
              </a:rPr>
              <a:t>order coffee, what do </a:t>
            </a:r>
            <a:r>
              <a:rPr lang="en" sz="2800" dirty="0">
                <a:sym typeface="Helvetica Neue"/>
              </a:rPr>
              <a:t>you ask for? </a:t>
            </a:r>
          </a:p>
        </p:txBody>
      </p:sp>
    </p:spTree>
    <p:extLst>
      <p:ext uri="{BB962C8B-B14F-4D97-AF65-F5344CB8AC3E}">
        <p14:creationId xmlns:p14="http://schemas.microsoft.com/office/powerpoint/2010/main" val="21203142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0" y="1276871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23" name="Shape 623"/>
          <p:cNvSpPr>
            <a:spLocks noGrp="1"/>
          </p:cNvSpPr>
          <p:nvPr>
            <p:ph type="title" idx="4294967295"/>
          </p:nvPr>
        </p:nvSpPr>
        <p:spPr>
          <a:xfrm>
            <a:off x="540325" y="341535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Scala Implicits conversion</a:t>
            </a:r>
          </a:p>
        </p:txBody>
      </p:sp>
      <p:sp>
        <p:nvSpPr>
          <p:cNvPr id="624" name="Shape 624"/>
          <p:cNvSpPr/>
          <p:nvPr/>
        </p:nvSpPr>
        <p:spPr>
          <a:xfrm>
            <a:off x="278755" y="1476371"/>
            <a:ext cx="8044739" cy="157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>
                <a:solidFill>
                  <a:srgbClr val="D78B40"/>
                </a:solidFill>
              </a:rPr>
              <a:t>def </a:t>
            </a:r>
            <a:r>
              <a:rPr>
                <a:solidFill>
                  <a:srgbClr val="FFD080"/>
                </a:solidFill>
              </a:rPr>
              <a:t>intOnly</a:t>
            </a:r>
            <a:r>
              <a:t>(int: </a:t>
            </a:r>
            <a:r>
              <a:rPr>
                <a:solidFill>
                  <a:srgbClr val="D78B40"/>
                </a:solidFill>
              </a:rPr>
              <a:t>Int</a:t>
            </a:r>
            <a:r>
              <a:t>) = {</a:t>
            </a:r>
            <a:br/>
            <a:r>
              <a:t> . . .</a:t>
            </a:r>
            <a:br/>
            <a:r>
              <a:t>}</a:t>
            </a: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/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t>intOnly(1.1)</a:t>
            </a:r>
          </a:p>
        </p:txBody>
      </p:sp>
      <p:sp>
        <p:nvSpPr>
          <p:cNvPr id="625" name="Shape 625"/>
          <p:cNvSpPr/>
          <p:nvPr/>
        </p:nvSpPr>
        <p:spPr>
          <a:xfrm>
            <a:off x="240655" y="3104317"/>
            <a:ext cx="8044739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457200">
              <a:defRPr sz="1600">
                <a:solidFill>
                  <a:srgbClr val="FF260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t>“Type mismatch, expected Int actual Double” </a:t>
            </a:r>
          </a:p>
        </p:txBody>
      </p:sp>
      <p:pic>
        <p:nvPicPr>
          <p:cNvPr id="626" name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369" y="2584751"/>
            <a:ext cx="535025" cy="478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" grpId="2" animBg="1" advAuto="0"/>
      <p:bldP spid="62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0" y="128944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title" idx="4294967295"/>
          </p:nvPr>
        </p:nvSpPr>
        <p:spPr>
          <a:xfrm>
            <a:off x="540325" y="341535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Scala Implicits conversion</a:t>
            </a:r>
          </a:p>
        </p:txBody>
      </p:sp>
      <p:sp>
        <p:nvSpPr>
          <p:cNvPr id="630" name="Shape 630"/>
          <p:cNvSpPr/>
          <p:nvPr/>
        </p:nvSpPr>
        <p:spPr>
          <a:xfrm>
            <a:off x="291455" y="2353442"/>
            <a:ext cx="8044739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intOnly</a:t>
            </a:r>
            <a:r>
              <a:rPr sz="2000" dirty="0">
                <a:latin typeface="Consolas"/>
                <a:cs typeface="Consolas"/>
              </a:rPr>
              <a:t>(int: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Int</a:t>
            </a:r>
            <a:r>
              <a:rPr sz="2000" dirty="0">
                <a:latin typeface="Consolas"/>
                <a:cs typeface="Consolas"/>
              </a:rPr>
              <a:t>) =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. . .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intOnly(1.1)</a:t>
            </a:r>
          </a:p>
        </p:txBody>
      </p:sp>
      <p:sp>
        <p:nvSpPr>
          <p:cNvPr id="631" name="Shape 631"/>
          <p:cNvSpPr/>
          <p:nvPr/>
        </p:nvSpPr>
        <p:spPr>
          <a:xfrm>
            <a:off x="310619" y="1756096"/>
            <a:ext cx="70020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D78B4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implicit 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double2int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(x: </a:t>
            </a:r>
            <a:r>
              <a:rPr sz="2000" dirty="0">
                <a:latin typeface="Consolas"/>
                <a:cs typeface="Consolas"/>
              </a:rPr>
              <a:t>Double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): </a:t>
            </a:r>
            <a:r>
              <a:rPr sz="2000" dirty="0">
                <a:latin typeface="Consolas"/>
                <a:cs typeface="Consolas"/>
              </a:rPr>
              <a:t>Int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= x.toInt</a:t>
            </a:r>
          </a:p>
        </p:txBody>
      </p:sp>
      <p:pic>
        <p:nvPicPr>
          <p:cNvPr id="632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422" y="3452888"/>
            <a:ext cx="554937" cy="57043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Shape 633"/>
          <p:cNvSpPr/>
          <p:nvPr/>
        </p:nvSpPr>
        <p:spPr>
          <a:xfrm>
            <a:off x="379999" y="1732884"/>
            <a:ext cx="1104577" cy="385590"/>
          </a:xfrm>
          <a:prstGeom prst="roundRect">
            <a:avLst>
              <a:gd name="adj" fmla="val 49405"/>
            </a:avLst>
          </a:prstGeom>
          <a:solidFill>
            <a:srgbClr val="FFFFFF">
              <a:alpha val="19984"/>
            </a:srgbClr>
          </a:solidFill>
          <a:ln w="25400">
            <a:solidFill>
              <a:schemeClr val="accent1">
                <a:alpha val="1998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1" animBg="1" advAuto="0"/>
      <p:bldP spid="632" grpId="3" animBg="1" advAuto="0"/>
      <p:bldP spid="633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/>
        </p:nvSpPr>
        <p:spPr>
          <a:xfrm>
            <a:off x="-1" y="12860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title" idx="4294967295"/>
          </p:nvPr>
        </p:nvSpPr>
        <p:spPr>
          <a:xfrm>
            <a:off x="540325" y="341535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Scala open classes</a:t>
            </a:r>
          </a:p>
        </p:txBody>
      </p:sp>
      <p:sp>
        <p:nvSpPr>
          <p:cNvPr id="637" name="Shape 637"/>
          <p:cNvSpPr/>
          <p:nvPr/>
        </p:nvSpPr>
        <p:spPr>
          <a:xfrm>
            <a:off x="282319" y="1762528"/>
            <a:ext cx="8044739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defTabSz="457200">
              <a:defRPr sz="1300">
                <a:solidFill>
                  <a:srgbClr val="7C976C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Map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1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-&gt; </a:t>
            </a:r>
            <a:r>
              <a:rPr sz="2000" dirty="0">
                <a:latin typeface="Consolas"/>
                <a:cs typeface="Consolas"/>
              </a:rPr>
              <a:t>"one"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2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-&gt; </a:t>
            </a:r>
            <a:r>
              <a:rPr sz="2000" dirty="0">
                <a:latin typeface="Consolas"/>
                <a:cs typeface="Consolas"/>
              </a:rPr>
              <a:t>"two"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3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-&gt; </a:t>
            </a:r>
            <a:r>
              <a:rPr sz="2000" dirty="0">
                <a:latin typeface="Consolas"/>
                <a:cs typeface="Consolas"/>
              </a:rPr>
              <a:t>"three"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)</a:t>
            </a:r>
          </a:p>
        </p:txBody>
      </p:sp>
      <p:sp>
        <p:nvSpPr>
          <p:cNvPr id="638" name="Shape 638"/>
          <p:cNvSpPr/>
          <p:nvPr/>
        </p:nvSpPr>
        <p:spPr>
          <a:xfrm>
            <a:off x="265992" y="2529887"/>
            <a:ext cx="9540280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D78B4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implicit final class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ArrowAssoc[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A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](self 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A</a:t>
            </a:r>
            <a:r>
              <a:rPr sz="2000" dirty="0" smtClean="0">
                <a:solidFill>
                  <a:srgbClr val="B7C4D1"/>
                </a:solidFill>
                <a:latin typeface="Consolas"/>
                <a:cs typeface="Consolas"/>
              </a:rPr>
              <a:t>)</a:t>
            </a:r>
            <a:r>
              <a:rPr lang="en-US" sz="2000" dirty="0" smtClean="0">
                <a:solidFill>
                  <a:srgbClr val="B7C4D1"/>
                </a:solidFill>
                <a:latin typeface="Consolas"/>
                <a:cs typeface="Consolas"/>
              </a:rPr>
              <a:t> </a:t>
            </a:r>
            <a:r>
              <a:rPr sz="2000" dirty="0" smtClean="0">
                <a:solidFill>
                  <a:srgbClr val="B7C4D1"/>
                </a:solidFill>
                <a:latin typeface="Consolas"/>
                <a:cs typeface="Consolas"/>
              </a:rPr>
              <a:t>{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/>
            </a:r>
            <a:br>
              <a:rPr sz="2000" dirty="0">
                <a:solidFill>
                  <a:srgbClr val="B7C4D1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C7BF35"/>
                </a:solidFill>
                <a:latin typeface="Consolas"/>
                <a:cs typeface="Consolas"/>
              </a:rPr>
              <a:t>@scala.inline</a:t>
            </a:r>
            <a:br>
              <a:rPr sz="2000" dirty="0">
                <a:solidFill>
                  <a:srgbClr val="C7BF35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C7BF35"/>
                </a:solidFill>
                <a:latin typeface="Consolas"/>
                <a:cs typeface="Consolas"/>
              </a:rPr>
              <a:t>  </a:t>
            </a:r>
            <a:r>
              <a:rPr sz="2000" dirty="0"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-&gt;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](y 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) : scala.Tuple2[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A</a:t>
            </a:r>
            <a:r>
              <a:rPr sz="2000" dirty="0"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] = { </a:t>
            </a:r>
            <a:r>
              <a:rPr sz="2000" dirty="0">
                <a:solidFill>
                  <a:srgbClr val="929292"/>
                </a:solidFill>
                <a:latin typeface="Consolas"/>
                <a:cs typeface="Consolas"/>
              </a:rPr>
              <a:t>/* compiled code */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}</a:t>
            </a:r>
            <a:br>
              <a:rPr sz="2000" dirty="0">
                <a:solidFill>
                  <a:srgbClr val="B7C4D1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  </a:t>
            </a:r>
            <a:r>
              <a:rPr sz="2000" dirty="0"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→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](y 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) : scala.Tuple2[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A</a:t>
            </a:r>
            <a:r>
              <a:rPr sz="2000" dirty="0"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] = { </a:t>
            </a:r>
            <a:r>
              <a:rPr sz="2000" dirty="0">
                <a:solidFill>
                  <a:srgbClr val="929292"/>
                </a:solidFill>
                <a:latin typeface="Consolas"/>
                <a:cs typeface="Consolas"/>
              </a:rPr>
              <a:t>/* compiled code */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}</a:t>
            </a:r>
            <a:br>
              <a:rPr sz="2000" dirty="0">
                <a:solidFill>
                  <a:srgbClr val="B7C4D1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}</a:t>
            </a:r>
          </a:p>
        </p:txBody>
      </p:sp>
      <p:grpSp>
        <p:nvGrpSpPr>
          <p:cNvPr id="642" name="Group 642"/>
          <p:cNvGrpSpPr/>
          <p:nvPr/>
        </p:nvGrpSpPr>
        <p:grpSpPr>
          <a:xfrm>
            <a:off x="1242040" y="1911690"/>
            <a:ext cx="3589379" cy="269657"/>
            <a:chOff x="0" y="12699"/>
            <a:chExt cx="3589378" cy="269656"/>
          </a:xfrm>
        </p:grpSpPr>
        <p:sp>
          <p:nvSpPr>
            <p:cNvPr id="639" name="Shape 639"/>
            <p:cNvSpPr/>
            <p:nvPr/>
          </p:nvSpPr>
          <p:spPr>
            <a:xfrm>
              <a:off x="0" y="12699"/>
              <a:ext cx="226925" cy="219483"/>
            </a:xfrm>
            <a:prstGeom prst="roundRect">
              <a:avLst>
                <a:gd name="adj" fmla="val 49405"/>
              </a:avLst>
            </a:prstGeom>
            <a:solidFill>
              <a:srgbClr val="FFFFFF">
                <a:alpha val="19984"/>
              </a:srgbClr>
            </a:solidFill>
            <a:ln w="25400" cap="flat">
              <a:solidFill>
                <a:schemeClr val="accent1">
                  <a:alpha val="19984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671941" y="37472"/>
              <a:ext cx="226925" cy="219483"/>
            </a:xfrm>
            <a:prstGeom prst="roundRect">
              <a:avLst>
                <a:gd name="adj" fmla="val 49405"/>
              </a:avLst>
            </a:prstGeom>
            <a:solidFill>
              <a:srgbClr val="FFFFFF">
                <a:alpha val="19984"/>
              </a:srgbClr>
            </a:solidFill>
            <a:ln w="25400" cap="flat">
              <a:solidFill>
                <a:schemeClr val="accent1">
                  <a:alpha val="19984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362453" y="37472"/>
              <a:ext cx="226925" cy="244883"/>
            </a:xfrm>
            <a:prstGeom prst="roundRect">
              <a:avLst>
                <a:gd name="adj" fmla="val 47785"/>
              </a:avLst>
            </a:prstGeom>
            <a:solidFill>
              <a:srgbClr val="FFFFFF">
                <a:alpha val="19984"/>
              </a:srgbClr>
            </a:solidFill>
            <a:ln w="25400" cap="flat">
              <a:solidFill>
                <a:schemeClr val="accent1">
                  <a:alpha val="19984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341431" y="2557615"/>
            <a:ext cx="1044040" cy="339974"/>
          </a:xfrm>
          <a:prstGeom prst="roundRect">
            <a:avLst>
              <a:gd name="adj" fmla="val 49405"/>
            </a:avLst>
          </a:prstGeom>
          <a:solidFill>
            <a:srgbClr val="FFFFFF">
              <a:alpha val="19984"/>
            </a:srgbClr>
          </a:solidFill>
          <a:ln w="25400">
            <a:solidFill>
              <a:schemeClr val="accent1">
                <a:alpha val="1998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2" animBg="1" advAuto="0"/>
      <p:bldP spid="642" grpId="1" animBg="1" advAuto="0"/>
      <p:bldP spid="643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149400" y="149400"/>
            <a:ext cx="8845200" cy="4844700"/>
          </a:xfrm>
          <a:prstGeom prst="rect">
            <a:avLst/>
          </a:prstGeom>
          <a:solidFill>
            <a:srgbClr val="64D4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379899" y="1988825"/>
            <a:ext cx="4940632" cy="163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Lets build a  DSL !</a:t>
            </a:r>
          </a:p>
        </p:txBody>
      </p:sp>
      <p:sp>
        <p:nvSpPr>
          <p:cNvPr id="653" name="Shape 653"/>
          <p:cNvSpPr/>
          <p:nvPr/>
        </p:nvSpPr>
        <p:spPr>
          <a:xfrm>
            <a:off x="5129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389024" y="237373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/>
        </p:nvSpPr>
        <p:spPr>
          <a:xfrm>
            <a:off x="502250" y="392579"/>
            <a:ext cx="756084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sz="2800" b="1" dirty="0" smtClean="0">
                <a:solidFill>
                  <a:srgbClr val="3CC7C5"/>
                </a:solidFill>
                <a:sym typeface="Helvetica Neue"/>
              </a:rPr>
              <a:t>We are building</a:t>
            </a:r>
            <a:r>
              <a:rPr lang="en-US" sz="2800" b="1" dirty="0">
                <a:solidFill>
                  <a:srgbClr val="3CC7C5"/>
                </a:solidFill>
                <a:sym typeface="Helvetica Neue"/>
              </a:rPr>
              <a:t> </a:t>
            </a:r>
            <a:r>
              <a:rPr lang="en-US" sz="2800" b="1" dirty="0" smtClean="0">
                <a:solidFill>
                  <a:srgbClr val="3CC7C5"/>
                </a:solidFill>
                <a:sym typeface="Helvetica Neue"/>
              </a:rPr>
              <a:t>a geo-based tax rule matching system for shopping carts</a:t>
            </a:r>
            <a:endParaRPr lang="en-US" sz="2800" b="1" dirty="0">
              <a:solidFill>
                <a:srgbClr val="3CC7C5"/>
              </a:solidFill>
              <a:sym typeface="Helvetica Neue"/>
            </a:endParaRPr>
          </a:p>
        </p:txBody>
      </p: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http://cs.wellesley.edu/~tanner10/world-maps/BlankMap-World-nobord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5288"/>
            <a:ext cx="6336704" cy="29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97926" y="1649823"/>
            <a:ext cx="648072" cy="288032"/>
            <a:chOff x="-972616" y="2859782"/>
            <a:chExt cx="1296144" cy="576064"/>
          </a:xfrm>
        </p:grpSpPr>
        <p:sp>
          <p:nvSpPr>
            <p:cNvPr id="4" name="Pentagon 3"/>
            <p:cNvSpPr/>
            <p:nvPr/>
          </p:nvSpPr>
          <p:spPr>
            <a:xfrm rot="9772461">
              <a:off x="-972616" y="2859782"/>
              <a:ext cx="1296144" cy="576064"/>
            </a:xfrm>
            <a:prstGeom prst="homePlate">
              <a:avLst/>
            </a:prstGeom>
            <a:solidFill>
              <a:srgbClr val="3CC7C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6" name="Oval 5"/>
            <p:cNvSpPr/>
            <p:nvPr/>
          </p:nvSpPr>
          <p:spPr>
            <a:xfrm>
              <a:off x="-828600" y="3248176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7" name="TextBox 6"/>
            <p:cNvSpPr txBox="1"/>
            <p:nvPr/>
          </p:nvSpPr>
          <p:spPr>
            <a:xfrm rot="20537215">
              <a:off x="-791338" y="2884266"/>
              <a:ext cx="933588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050" b="1" dirty="0" smtClean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Helvetica Neue" panose="020B0604020202020204" charset="0"/>
                </a:rPr>
                <a:t>15%</a:t>
              </a:r>
              <a:endParaRPr lang="he-IL" sz="105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Helvetica Neue" panose="020B060402020202020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276965"/>
            <a:ext cx="648072" cy="288032"/>
            <a:chOff x="-972616" y="2859782"/>
            <a:chExt cx="1296144" cy="576064"/>
          </a:xfrm>
        </p:grpSpPr>
        <p:sp>
          <p:nvSpPr>
            <p:cNvPr id="20" name="Pentagon 19"/>
            <p:cNvSpPr/>
            <p:nvPr/>
          </p:nvSpPr>
          <p:spPr>
            <a:xfrm rot="9772461">
              <a:off x="-972616" y="2859782"/>
              <a:ext cx="1296144" cy="576064"/>
            </a:xfrm>
            <a:prstGeom prst="homePlate">
              <a:avLst/>
            </a:prstGeom>
            <a:solidFill>
              <a:srgbClr val="3CC7C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21" name="Oval 20"/>
            <p:cNvSpPr/>
            <p:nvPr/>
          </p:nvSpPr>
          <p:spPr>
            <a:xfrm>
              <a:off x="-828600" y="3248176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22" name="TextBox 21"/>
            <p:cNvSpPr txBox="1"/>
            <p:nvPr/>
          </p:nvSpPr>
          <p:spPr>
            <a:xfrm rot="20537215">
              <a:off x="-780118" y="2891960"/>
              <a:ext cx="911148" cy="5078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050" b="1" dirty="0" smtClean="0">
                  <a:solidFill>
                    <a:srgbClr val="FF0000"/>
                  </a:solidFill>
                  <a:latin typeface="Helvetica Neue" panose="020B0604020202020204" charset="0"/>
                </a:rPr>
                <a:t>12%</a:t>
              </a:r>
              <a:endParaRPr lang="he-IL" sz="1050" b="1" dirty="0">
                <a:solidFill>
                  <a:srgbClr val="FF0000"/>
                </a:solidFill>
                <a:latin typeface="Helvetica Neue" panose="020B060402020202020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82670" y="2080381"/>
            <a:ext cx="648072" cy="288032"/>
            <a:chOff x="-972616" y="2859782"/>
            <a:chExt cx="1296144" cy="576064"/>
          </a:xfrm>
        </p:grpSpPr>
        <p:sp>
          <p:nvSpPr>
            <p:cNvPr id="24" name="Pentagon 23"/>
            <p:cNvSpPr/>
            <p:nvPr/>
          </p:nvSpPr>
          <p:spPr>
            <a:xfrm rot="9772461">
              <a:off x="-972616" y="2859782"/>
              <a:ext cx="1296144" cy="576064"/>
            </a:xfrm>
            <a:prstGeom prst="homePlate">
              <a:avLst/>
            </a:prstGeom>
            <a:solidFill>
              <a:srgbClr val="3CC7C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25" name="Oval 24"/>
            <p:cNvSpPr/>
            <p:nvPr/>
          </p:nvSpPr>
          <p:spPr>
            <a:xfrm>
              <a:off x="-828600" y="3248176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26" name="TextBox 25"/>
            <p:cNvSpPr txBox="1"/>
            <p:nvPr/>
          </p:nvSpPr>
          <p:spPr>
            <a:xfrm rot="20537215">
              <a:off x="-791338" y="2884266"/>
              <a:ext cx="933588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050" b="1" dirty="0" smtClean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Helvetica Neue" panose="020B0604020202020204" charset="0"/>
                </a:rPr>
                <a:t>12%</a:t>
              </a:r>
              <a:endParaRPr lang="he-IL" sz="105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Helvetica Neue" panose="020B060402020202020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30792" y="2510014"/>
            <a:ext cx="648072" cy="288032"/>
            <a:chOff x="-972616" y="2859782"/>
            <a:chExt cx="1296144" cy="576064"/>
          </a:xfrm>
        </p:grpSpPr>
        <p:sp>
          <p:nvSpPr>
            <p:cNvPr id="28" name="Pentagon 27"/>
            <p:cNvSpPr/>
            <p:nvPr/>
          </p:nvSpPr>
          <p:spPr>
            <a:xfrm rot="9772461">
              <a:off x="-972616" y="2859782"/>
              <a:ext cx="1296144" cy="576064"/>
            </a:xfrm>
            <a:prstGeom prst="homePlate">
              <a:avLst/>
            </a:prstGeom>
            <a:solidFill>
              <a:srgbClr val="3CC7C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29" name="Oval 28"/>
            <p:cNvSpPr/>
            <p:nvPr/>
          </p:nvSpPr>
          <p:spPr>
            <a:xfrm>
              <a:off x="-828600" y="3248176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"/>
            </a:p>
          </p:txBody>
        </p:sp>
        <p:sp>
          <p:nvSpPr>
            <p:cNvPr id="30" name="TextBox 29"/>
            <p:cNvSpPr txBox="1"/>
            <p:nvPr/>
          </p:nvSpPr>
          <p:spPr>
            <a:xfrm rot="20537215">
              <a:off x="-780118" y="2891960"/>
              <a:ext cx="911148" cy="5078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050" b="1" dirty="0" smtClean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Helvetica Neue" panose="020B0604020202020204" charset="0"/>
                </a:rPr>
                <a:t>25%</a:t>
              </a:r>
              <a:endParaRPr lang="he-IL" sz="105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Helvetica Neu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0512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/>
        </p:nvSpPr>
        <p:spPr>
          <a:xfrm>
            <a:off x="502250" y="392579"/>
            <a:ext cx="756084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sz="2800" b="1" dirty="0" smtClean="0">
                <a:solidFill>
                  <a:srgbClr val="3CC7C5"/>
                </a:solidFill>
                <a:sym typeface="Helvetica Neue"/>
              </a:rPr>
              <a:t>In English, please</a:t>
            </a:r>
            <a:endParaRPr lang="en-US" sz="2800" b="1" dirty="0">
              <a:solidFill>
                <a:srgbClr val="3CC7C5"/>
              </a:solidFill>
              <a:sym typeface="Helvetica Neue"/>
            </a:endParaRPr>
          </a:p>
        </p:txBody>
      </p:sp>
      <p:sp>
        <p:nvSpPr>
          <p:cNvPr id="31" name="Shape 670"/>
          <p:cNvSpPr/>
          <p:nvPr/>
        </p:nvSpPr>
        <p:spPr>
          <a:xfrm>
            <a:off x="370078" y="1059582"/>
            <a:ext cx="8882442" cy="21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71463" indent="-271463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>
                <a:latin typeface="Helvetica Neue" panose="020B0604020202020204" charset="0"/>
              </a:rPr>
              <a:t>“for Canada the tax is 15</a:t>
            </a:r>
            <a:r>
              <a:rPr dirty="0" smtClean="0">
                <a:latin typeface="Helvetica Neue" panose="020B0604020202020204" charset="0"/>
              </a:rPr>
              <a:t>%</a:t>
            </a:r>
            <a:r>
              <a:rPr lang="en-US" dirty="0" smtClean="0">
                <a:latin typeface="Helvetica Neue" panose="020B0604020202020204" charset="0"/>
              </a:rPr>
              <a:t> of cart total"</a:t>
            </a:r>
            <a:endParaRPr dirty="0">
              <a:latin typeface="Helvetica Neue" panose="020B0604020202020204" charset="0"/>
            </a:endParaRPr>
          </a:p>
          <a:p>
            <a:pPr marL="271463" indent="-271463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>
                <a:latin typeface="Helvetica Neue" panose="020B0604020202020204" charset="0"/>
              </a:rPr>
              <a:t>“for UK the tax is 12</a:t>
            </a:r>
            <a:r>
              <a:rPr dirty="0" smtClean="0">
                <a:latin typeface="Helvetica Neue" panose="020B0604020202020204" charset="0"/>
              </a:rPr>
              <a:t>%</a:t>
            </a:r>
            <a:r>
              <a:rPr lang="en-US" dirty="0" smtClean="0">
                <a:latin typeface="Helvetica Neue" panose="020B0604020202020204" charset="0"/>
              </a:rPr>
              <a:t> </a:t>
            </a:r>
            <a:r>
              <a:rPr lang="en-US" dirty="0">
                <a:latin typeface="Helvetica Neue" panose="020B0604020202020204" charset="0"/>
                <a:sym typeface="Helvetica Neue"/>
              </a:rPr>
              <a:t>of cart </a:t>
            </a:r>
            <a:r>
              <a:rPr lang="en-US" dirty="0" smtClean="0">
                <a:latin typeface="Helvetica Neue" panose="020B0604020202020204" charset="0"/>
                <a:sym typeface="Helvetica Neue"/>
              </a:rPr>
              <a:t>total,</a:t>
            </a:r>
            <a:r>
              <a:rPr dirty="0" smtClean="0">
                <a:latin typeface="Helvetica Neue" panose="020B0604020202020204" charset="0"/>
              </a:rPr>
              <a:t> </a:t>
            </a:r>
            <a:r>
              <a:rPr dirty="0">
                <a:latin typeface="Helvetica Neue" panose="020B0604020202020204" charset="0"/>
              </a:rPr>
              <a:t>when calculating the tax ignore the shipping cost” </a:t>
            </a:r>
          </a:p>
          <a:p>
            <a:pPr marL="271463" indent="-271463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>
                <a:latin typeface="Helvetica Neue" panose="020B0604020202020204" charset="0"/>
              </a:rPr>
              <a:t>“for USA the tax is </a:t>
            </a:r>
            <a:r>
              <a:rPr lang="en-US" dirty="0" smtClean="0">
                <a:latin typeface="Helvetica Neue" panose="020B0604020202020204" charset="0"/>
              </a:rPr>
              <a:t>7</a:t>
            </a:r>
            <a:r>
              <a:rPr dirty="0" smtClean="0">
                <a:latin typeface="Helvetica Neue" panose="020B0604020202020204" charset="0"/>
              </a:rPr>
              <a:t>%</a:t>
            </a:r>
            <a:r>
              <a:rPr lang="en-US" dirty="0" smtClean="0">
                <a:latin typeface="Helvetica Neue" panose="020B0604020202020204" charset="0"/>
                <a:sym typeface="Helvetica Neue"/>
              </a:rPr>
              <a:t> </a:t>
            </a:r>
            <a:r>
              <a:rPr lang="en-US" dirty="0">
                <a:latin typeface="Helvetica Neue" panose="020B0604020202020204" charset="0"/>
                <a:sym typeface="Helvetica Neue"/>
              </a:rPr>
              <a:t>of cart </a:t>
            </a:r>
            <a:r>
              <a:rPr lang="en-US" dirty="0" smtClean="0">
                <a:latin typeface="Helvetica Neue" panose="020B0604020202020204" charset="0"/>
                <a:sym typeface="Helvetica Neue"/>
              </a:rPr>
              <a:t>total,</a:t>
            </a:r>
            <a:r>
              <a:rPr dirty="0" smtClean="0">
                <a:latin typeface="Helvetica Neue" panose="020B0604020202020204" charset="0"/>
              </a:rPr>
              <a:t> </a:t>
            </a:r>
            <a:r>
              <a:rPr dirty="0">
                <a:latin typeface="Helvetica Neue" panose="020B0604020202020204" charset="0"/>
              </a:rPr>
              <a:t>when calculating the tax ignore the shipping cost and the </a:t>
            </a:r>
            <a:r>
              <a:rPr dirty="0" smtClean="0">
                <a:latin typeface="Helvetica Neue" panose="020B0604020202020204" charset="0"/>
              </a:rPr>
              <a:t>discount” </a:t>
            </a:r>
            <a:endParaRPr dirty="0">
              <a:latin typeface="Helvetica Neue" panose="020B0604020202020204" charset="0"/>
            </a:endParaRPr>
          </a:p>
          <a:p>
            <a:pPr marL="271463" indent="-271463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>
                <a:latin typeface="Helvetica Neue" panose="020B0604020202020204" charset="0"/>
              </a:rPr>
              <a:t>“for Finland the tax is 5</a:t>
            </a:r>
            <a:r>
              <a:rPr dirty="0" smtClean="0">
                <a:latin typeface="Helvetica Neue" panose="020B0604020202020204" charset="0"/>
              </a:rPr>
              <a:t>%</a:t>
            </a:r>
            <a:r>
              <a:rPr lang="en-US" dirty="0" smtClean="0">
                <a:latin typeface="Helvetica Neue" panose="020B0604020202020204" charset="0"/>
              </a:rPr>
              <a:t> </a:t>
            </a:r>
            <a:r>
              <a:rPr lang="en-US" dirty="0">
                <a:latin typeface="Helvetica Neue" panose="020B0604020202020204" charset="0"/>
                <a:sym typeface="Helvetica Neue"/>
              </a:rPr>
              <a:t>of cart </a:t>
            </a:r>
            <a:r>
              <a:rPr lang="en-US" dirty="0" smtClean="0">
                <a:latin typeface="Helvetica Neue" panose="020B0604020202020204" charset="0"/>
                <a:sym typeface="Helvetica Neue"/>
              </a:rPr>
              <a:t>total,</a:t>
            </a:r>
            <a:r>
              <a:rPr dirty="0" smtClean="0">
                <a:latin typeface="Helvetica Neue" panose="020B0604020202020204" charset="0"/>
              </a:rPr>
              <a:t> </a:t>
            </a:r>
            <a:r>
              <a:rPr dirty="0">
                <a:latin typeface="Helvetica Neue" panose="020B0604020202020204" charset="0"/>
              </a:rPr>
              <a:t>when calculating the tax ignore discount if shipping costs larger</a:t>
            </a:r>
            <a:r>
              <a:rPr b="1" dirty="0">
                <a:latin typeface="Helvetica Neue" panose="020B0604020202020204" charset="0"/>
              </a:rPr>
              <a:t> </a:t>
            </a:r>
            <a:r>
              <a:rPr dirty="0">
                <a:latin typeface="Helvetica Neue" panose="020B0604020202020204" charset="0"/>
              </a:rPr>
              <a:t>than </a:t>
            </a:r>
            <a:r>
              <a:rPr dirty="0" smtClean="0">
                <a:latin typeface="Helvetica Neue" panose="020B0604020202020204" charset="0"/>
              </a:rPr>
              <a:t>4</a:t>
            </a:r>
            <a:r>
              <a:rPr lang="pt-BR" dirty="0" smtClean="0">
                <a:latin typeface="Helvetica Neue" panose="020B0604020202020204" charset="0"/>
              </a:rPr>
              <a:t>€</a:t>
            </a:r>
            <a:r>
              <a:rPr lang="en-US" dirty="0" smtClean="0">
                <a:latin typeface="Helvetica Neue" panose="020B0604020202020204" charset="0"/>
                <a:ea typeface="+mn-ea"/>
                <a:cs typeface="+mn-cs"/>
              </a:rPr>
              <a:t>"</a:t>
            </a:r>
            <a:endParaRPr dirty="0">
              <a:latin typeface="Helvetica Neue" panose="020B0604020202020204" charset="0"/>
              <a:ea typeface="+mn-ea"/>
              <a:cs typeface="+mn-cs"/>
            </a:endParaRPr>
          </a:p>
          <a:p>
            <a:pPr marL="271463" indent="-271463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 smtClean="0">
                <a:latin typeface="Helvetica Neue" panose="020B0604020202020204" charset="0"/>
              </a:rPr>
              <a:t>“for Israel the tax is 25%</a:t>
            </a:r>
            <a:r>
              <a:rPr lang="en-US" dirty="0" smtClean="0">
                <a:latin typeface="Helvetica Neue" panose="020B0604020202020204" charset="0"/>
              </a:rPr>
              <a:t> </a:t>
            </a:r>
            <a:r>
              <a:rPr lang="en-US" dirty="0">
                <a:latin typeface="Helvetica Neue" panose="020B0604020202020204" charset="0"/>
                <a:sym typeface="Helvetica Neue"/>
              </a:rPr>
              <a:t>of cart </a:t>
            </a:r>
            <a:r>
              <a:rPr lang="en-US" dirty="0" smtClean="0">
                <a:latin typeface="Helvetica Neue" panose="020B0604020202020204" charset="0"/>
                <a:sym typeface="Helvetica Neue"/>
              </a:rPr>
              <a:t>total,</a:t>
            </a:r>
            <a:r>
              <a:rPr dirty="0" smtClean="0">
                <a:latin typeface="Helvetica Neue" panose="020B0604020202020204" charset="0"/>
              </a:rPr>
              <a:t> add a special custom tourist tax”</a:t>
            </a:r>
            <a:endParaRPr dirty="0">
              <a:latin typeface="Helvetica Neue" panose="020B06040202020202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183208"/>
            <a:ext cx="9144000" cy="1990945"/>
            <a:chOff x="0" y="3183208"/>
            <a:chExt cx="9144000" cy="1990945"/>
          </a:xfrm>
        </p:grpSpPr>
        <p:sp>
          <p:nvSpPr>
            <p:cNvPr id="2" name="Rectangle 1"/>
            <p:cNvSpPr/>
            <p:nvPr/>
          </p:nvSpPr>
          <p:spPr>
            <a:xfrm>
              <a:off x="0" y="3260174"/>
              <a:ext cx="9144000" cy="1511969"/>
            </a:xfrm>
            <a:prstGeom prst="rect">
              <a:avLst/>
            </a:prstGeom>
            <a:solidFill>
              <a:srgbClr val="3CC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40" y="3183208"/>
              <a:ext cx="1656184" cy="1990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061520" y="3295760"/>
              <a:ext cx="6676828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000" b="1" dirty="0" smtClean="0">
                  <a:solidFill>
                    <a:srgbClr val="FFFFFF"/>
                  </a:solidFill>
                  <a:latin typeface="Helvetica Neue" panose="020B0604020202020204" charset="0"/>
                </a:rPr>
                <a:t>We will want to translate this to a list of requirements</a:t>
              </a:r>
              <a:endParaRPr lang="he-IL" sz="2000" b="1" dirty="0">
                <a:solidFill>
                  <a:srgbClr val="FFFFFF"/>
                </a:solidFill>
                <a:latin typeface="Helvetica Neu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0102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182946" y="1288115"/>
            <a:ext cx="6577239" cy="2113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600" dirty="0" smtClean="0">
                <a:latin typeface="+mn-lt"/>
              </a:rPr>
              <a:t>T</a:t>
            </a:r>
            <a:r>
              <a:rPr sz="1600" dirty="0" smtClean="0">
                <a:latin typeface="+mn-lt"/>
              </a:rPr>
              <a:t>he </a:t>
            </a:r>
            <a:r>
              <a:rPr sz="1600" dirty="0">
                <a:latin typeface="+mn-lt"/>
              </a:rPr>
              <a:t>tax for a shopping cart is calculated by the shipping country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600" dirty="0" smtClean="0">
                <a:latin typeface="+mn-lt"/>
              </a:rPr>
              <a:t>T</a:t>
            </a:r>
            <a:r>
              <a:rPr sz="1600" dirty="0" smtClean="0">
                <a:latin typeface="+mn-lt"/>
              </a:rPr>
              <a:t>ax </a:t>
            </a:r>
            <a:r>
              <a:rPr sz="1600" dirty="0">
                <a:latin typeface="+mn-lt"/>
              </a:rPr>
              <a:t>is different for each country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600" dirty="0" smtClean="0">
                <a:latin typeface="+mn-lt"/>
              </a:rPr>
              <a:t>T</a:t>
            </a:r>
            <a:r>
              <a:rPr sz="1600" dirty="0" smtClean="0">
                <a:latin typeface="+mn-lt"/>
              </a:rPr>
              <a:t>ax </a:t>
            </a:r>
            <a:r>
              <a:rPr sz="1600" dirty="0">
                <a:latin typeface="+mn-lt"/>
              </a:rPr>
              <a:t>calculation is depended on other factor like shipping and discount </a:t>
            </a:r>
          </a:p>
        </p:txBody>
      </p:sp>
      <p:pic>
        <p:nvPicPr>
          <p:cNvPr id="675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sz="3600" dirty="0" smtClean="0">
                <a:solidFill>
                  <a:srgbClr val="3CC7C5"/>
                </a:solidFill>
              </a:rPr>
              <a:t>System requirements </a:t>
            </a:r>
            <a:endParaRPr lang="en-US" sz="3600" dirty="0">
              <a:solidFill>
                <a:srgbClr val="3CC7C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294549" y="1372344"/>
            <a:ext cx="6228505" cy="1620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600" dirty="0" smtClean="0">
                <a:latin typeface="+mn-lt"/>
              </a:rPr>
              <a:t>C</a:t>
            </a:r>
            <a:r>
              <a:rPr sz="1600" dirty="0" smtClean="0">
                <a:latin typeface="+mn-lt"/>
              </a:rPr>
              <a:t>lear </a:t>
            </a:r>
            <a:r>
              <a:rPr sz="1600" dirty="0">
                <a:latin typeface="+mn-lt"/>
              </a:rPr>
              <a:t>communication between project teams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600" dirty="0" smtClean="0">
                <a:latin typeface="+mn-lt"/>
              </a:rPr>
              <a:t>T</a:t>
            </a:r>
            <a:r>
              <a:rPr sz="1600" dirty="0" smtClean="0">
                <a:latin typeface="+mn-lt"/>
              </a:rPr>
              <a:t>ests </a:t>
            </a:r>
            <a:r>
              <a:rPr sz="1600" dirty="0">
                <a:latin typeface="+mn-lt"/>
              </a:rPr>
              <a:t>speak the same language and can be reviewed by non technical personal </a:t>
            </a:r>
          </a:p>
        </p:txBody>
      </p:sp>
      <p:pic>
        <p:nvPicPr>
          <p:cNvPr id="682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640401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sz="4000" dirty="0">
                <a:solidFill>
                  <a:srgbClr val="3CC7C5"/>
                </a:solidFill>
              </a:rPr>
              <a:t>Benefits of a common vocabulary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38585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hape 690"/>
          <p:cNvSpPr/>
          <p:nvPr/>
        </p:nvSpPr>
        <p:spPr>
          <a:xfrm>
            <a:off x="586150" y="1181535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489525" y="341535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dirty="0" smtClean="0"/>
              <a:t>B</a:t>
            </a:r>
            <a:r>
              <a:rPr dirty="0" smtClean="0"/>
              <a:t>reak </a:t>
            </a:r>
            <a:r>
              <a:rPr dirty="0"/>
              <a:t>it down </a:t>
            </a:r>
          </a:p>
        </p:txBody>
      </p:sp>
      <p:sp>
        <p:nvSpPr>
          <p:cNvPr id="692" name="Shape 692"/>
          <p:cNvSpPr/>
          <p:nvPr/>
        </p:nvSpPr>
        <p:spPr>
          <a:xfrm>
            <a:off x="361463" y="1502417"/>
            <a:ext cx="8403844" cy="31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“for Canada the tax is 15% of cart total ”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“for UK the tax is 12% of cart total, when calculating the tax ignore the shipping cost”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“for USA the tax is </a:t>
            </a:r>
            <a:r>
              <a:rPr lang="en-US" dirty="0" smtClean="0"/>
              <a:t>7</a:t>
            </a:r>
            <a:r>
              <a:rPr dirty="0" smtClean="0"/>
              <a:t>% </a:t>
            </a:r>
            <a:r>
              <a:rPr dirty="0"/>
              <a:t>of cart total , when calculating the tax ignore the shipping cost and the discount ” 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“for Finland the tax is 5% of cart total , when calculating the tax ignore discount  if  shipping costs larger</a:t>
            </a:r>
            <a:r>
              <a:rPr b="1" dirty="0"/>
              <a:t> </a:t>
            </a:r>
            <a:r>
              <a:rPr dirty="0"/>
              <a:t>than </a:t>
            </a:r>
            <a:r>
              <a:rPr dirty="0" smtClean="0"/>
              <a:t>4</a:t>
            </a:r>
            <a:r>
              <a:rPr lang="en-US" dirty="0" smtClean="0"/>
              <a:t> </a:t>
            </a:r>
            <a:r>
              <a:rPr lang="pt-BR" dirty="0">
                <a:latin typeface="Helvetica Neue" panose="020B0604020202020204" charset="0"/>
                <a:sym typeface="Helvetica Neue"/>
              </a:rPr>
              <a:t>€</a:t>
            </a:r>
            <a:r>
              <a:rPr dirty="0" smtClean="0"/>
              <a:t>”</a:t>
            </a:r>
            <a:endParaRPr dirty="0"/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“for Israel the tax is 25% of cart total,  add a special custom tourist tax”</a:t>
            </a:r>
          </a:p>
        </p:txBody>
      </p:sp>
      <p:grpSp>
        <p:nvGrpSpPr>
          <p:cNvPr id="698" name="Group 698"/>
          <p:cNvGrpSpPr/>
          <p:nvPr/>
        </p:nvGrpSpPr>
        <p:grpSpPr>
          <a:xfrm>
            <a:off x="1182196" y="1813161"/>
            <a:ext cx="727105" cy="2722321"/>
            <a:chOff x="0" y="0"/>
            <a:chExt cx="727104" cy="2722320"/>
          </a:xfrm>
        </p:grpSpPr>
        <p:sp>
          <p:nvSpPr>
            <p:cNvPr id="693" name="Shape 693"/>
            <p:cNvSpPr/>
            <p:nvPr/>
          </p:nvSpPr>
          <p:spPr>
            <a:xfrm>
              <a:off x="42646" y="0"/>
              <a:ext cx="684459" cy="2911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275DE">
                    <a:alpha val="52780"/>
                  </a:srgbClr>
                </a:gs>
                <a:gs pos="100000">
                  <a:schemeClr val="accent5">
                    <a:hueOff val="-83481"/>
                    <a:satOff val="52631"/>
                    <a:lumOff val="19360"/>
                    <a:alpha val="52780"/>
                  </a:schemeClr>
                </a:gs>
              </a:gsLst>
              <a:lin ang="16200000" scaled="0"/>
            </a:gradFill>
            <a:ln w="9525" cap="flat">
              <a:solidFill>
                <a:srgbClr val="867CCF">
                  <a:alpha val="52780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0" y="828075"/>
              <a:ext cx="430468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275DE">
                    <a:alpha val="52780"/>
                  </a:srgbClr>
                </a:gs>
                <a:gs pos="100000">
                  <a:schemeClr val="accent5">
                    <a:hueOff val="-83481"/>
                    <a:satOff val="52631"/>
                    <a:lumOff val="19360"/>
                    <a:alpha val="52780"/>
                  </a:schemeClr>
                </a:gs>
              </a:gsLst>
              <a:lin ang="16200000" scaled="0"/>
            </a:gradFill>
            <a:ln w="9525" cap="flat">
              <a:solidFill>
                <a:srgbClr val="867CCF">
                  <a:alpha val="52780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72835" y="2431158"/>
              <a:ext cx="430469" cy="2911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275DE">
                    <a:alpha val="52780"/>
                  </a:srgbClr>
                </a:gs>
                <a:gs pos="100000">
                  <a:schemeClr val="accent5">
                    <a:hueOff val="-83481"/>
                    <a:satOff val="52631"/>
                    <a:lumOff val="19360"/>
                    <a:alpha val="52780"/>
                  </a:schemeClr>
                </a:gs>
              </a:gsLst>
              <a:lin ang="16200000" scaled="0"/>
            </a:gradFill>
            <a:ln w="9525" cap="flat">
              <a:solidFill>
                <a:srgbClr val="867CCF">
                  <a:alpha val="52780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7246" y="1585102"/>
              <a:ext cx="684459" cy="2911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275DE">
                    <a:alpha val="52780"/>
                  </a:srgbClr>
                </a:gs>
                <a:gs pos="100000">
                  <a:schemeClr val="accent5">
                    <a:hueOff val="-83481"/>
                    <a:satOff val="52631"/>
                    <a:lumOff val="19360"/>
                    <a:alpha val="52780"/>
                  </a:schemeClr>
                </a:gs>
              </a:gsLst>
              <a:lin ang="16200000" scaled="0"/>
            </a:gradFill>
            <a:ln w="9525" cap="flat">
              <a:solidFill>
                <a:srgbClr val="867CCF">
                  <a:alpha val="52780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7246" y="444499"/>
              <a:ext cx="345176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275DE">
                    <a:alpha val="52780"/>
                  </a:srgbClr>
                </a:gs>
                <a:gs pos="100000">
                  <a:schemeClr val="accent5">
                    <a:hueOff val="-83481"/>
                    <a:satOff val="52631"/>
                    <a:lumOff val="19360"/>
                    <a:alpha val="52780"/>
                  </a:schemeClr>
                </a:gs>
              </a:gsLst>
              <a:lin ang="16200000" scaled="0"/>
            </a:gradFill>
            <a:ln w="9525" cap="flat">
              <a:solidFill>
                <a:srgbClr val="867CCF">
                  <a:alpha val="52780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703" name="Group 703"/>
          <p:cNvGrpSpPr/>
          <p:nvPr/>
        </p:nvGrpSpPr>
        <p:grpSpPr>
          <a:xfrm>
            <a:off x="3920663" y="2269978"/>
            <a:ext cx="2609415" cy="2233097"/>
            <a:chOff x="960823" y="18271"/>
            <a:chExt cx="2609414" cy="2233096"/>
          </a:xfrm>
        </p:grpSpPr>
        <p:sp>
          <p:nvSpPr>
            <p:cNvPr id="699" name="Shape 699"/>
            <p:cNvSpPr/>
            <p:nvPr/>
          </p:nvSpPr>
          <p:spPr>
            <a:xfrm>
              <a:off x="2706055" y="18271"/>
              <a:ext cx="568226" cy="19630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42774"/>
              </a:schemeClr>
            </a:solidFill>
            <a:ln w="38100" cap="flat">
              <a:solidFill>
                <a:srgbClr val="FFFFFF">
                  <a:alpha val="42774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862312" y="428235"/>
              <a:ext cx="568227" cy="19630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42774"/>
              </a:schemeClr>
            </a:solidFill>
            <a:ln w="38100" cap="flat">
              <a:solidFill>
                <a:srgbClr val="FFFFFF">
                  <a:alpha val="42774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3002012" y="1223914"/>
              <a:ext cx="568227" cy="19630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42774"/>
              </a:schemeClr>
            </a:solidFill>
            <a:ln w="38100" cap="flat">
              <a:solidFill>
                <a:srgbClr val="FFFFFF">
                  <a:alpha val="42774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960823" y="2055068"/>
              <a:ext cx="401894" cy="19630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42774"/>
              </a:schemeClr>
            </a:solidFill>
            <a:ln w="38100" cap="flat">
              <a:solidFill>
                <a:srgbClr val="FFFFFF">
                  <a:alpha val="42774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706" name="Group 706"/>
          <p:cNvGrpSpPr/>
          <p:nvPr/>
        </p:nvGrpSpPr>
        <p:grpSpPr>
          <a:xfrm>
            <a:off x="1348581" y="3469962"/>
            <a:ext cx="6137469" cy="646782"/>
            <a:chOff x="-4930575" y="12700"/>
            <a:chExt cx="6137468" cy="646781"/>
          </a:xfrm>
        </p:grpSpPr>
        <p:sp>
          <p:nvSpPr>
            <p:cNvPr id="704" name="Shape 704"/>
            <p:cNvSpPr/>
            <p:nvPr/>
          </p:nvSpPr>
          <p:spPr>
            <a:xfrm>
              <a:off x="-4930575" y="463180"/>
              <a:ext cx="531899" cy="196301"/>
            </a:xfrm>
            <a:prstGeom prst="roundRect">
              <a:avLst>
                <a:gd name="adj" fmla="val 50000"/>
              </a:avLst>
            </a:prstGeom>
            <a:solidFill>
              <a:srgbClr val="FFC233">
                <a:alpha val="432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028700" y="12700"/>
              <a:ext cx="178193" cy="196301"/>
            </a:xfrm>
            <a:prstGeom prst="roundRect">
              <a:avLst>
                <a:gd name="adj" fmla="val 50000"/>
              </a:avLst>
            </a:prstGeom>
            <a:solidFill>
              <a:srgbClr val="FFC233">
                <a:alpha val="432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8" name="Group 718"/>
          <p:cNvGrpSpPr/>
          <p:nvPr/>
        </p:nvGrpSpPr>
        <p:grpSpPr>
          <a:xfrm>
            <a:off x="885939" y="1860249"/>
            <a:ext cx="7314960" cy="2634019"/>
            <a:chOff x="0" y="9135"/>
            <a:chExt cx="7314960" cy="2634020"/>
          </a:xfrm>
        </p:grpSpPr>
        <p:sp>
          <p:nvSpPr>
            <p:cNvPr id="707" name="Shape 707"/>
            <p:cNvSpPr/>
            <p:nvPr/>
          </p:nvSpPr>
          <p:spPr>
            <a:xfrm>
              <a:off x="5647890" y="387813"/>
              <a:ext cx="734850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5729735" y="794213"/>
              <a:ext cx="734850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0" y="1222449"/>
              <a:ext cx="73484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6580111" y="1628849"/>
              <a:ext cx="73484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122695" y="2443093"/>
              <a:ext cx="73484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5643961" y="1628849"/>
              <a:ext cx="63406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721307" y="9135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362752" y="411188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487090" y="813242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596721" y="1617348"/>
              <a:ext cx="402888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554154" y="2446854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52425">
                    <a:alpha val="46932"/>
                  </a:srgbClr>
                </a:gs>
                <a:gs pos="100000">
                  <a:srgbClr val="EEA1A1">
                    <a:alpha val="46932"/>
                  </a:srgbClr>
                </a:gs>
              </a:gsLst>
              <a:lin ang="16200000" scaled="0"/>
            </a:gradFill>
            <a:ln w="9525" cap="flat">
              <a:solidFill>
                <a:srgbClr val="367EB9">
                  <a:alpha val="46932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724" name="Group 724"/>
          <p:cNvGrpSpPr/>
          <p:nvPr/>
        </p:nvGrpSpPr>
        <p:grpSpPr>
          <a:xfrm>
            <a:off x="2267963" y="1858091"/>
            <a:ext cx="796589" cy="2623553"/>
            <a:chOff x="0" y="0"/>
            <a:chExt cx="796588" cy="2623552"/>
          </a:xfrm>
        </p:grpSpPr>
        <p:sp>
          <p:nvSpPr>
            <p:cNvPr id="719" name="Shape 719"/>
            <p:cNvSpPr/>
            <p:nvPr/>
          </p:nvSpPr>
          <p:spPr>
            <a:xfrm>
              <a:off x="393699" y="0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149007"/>
                    <a:satOff val="49776"/>
                    <a:lumOff val="28932"/>
                    <a:alpha val="40892"/>
                  </a:schemeClr>
                </a:gs>
                <a:gs pos="35000">
                  <a:srgbClr val="C1EFFA">
                    <a:alpha val="40892"/>
                  </a:srgbClr>
                </a:gs>
                <a:gs pos="100000">
                  <a:schemeClr val="accent4">
                    <a:hueOff val="183854"/>
                    <a:satOff val="55688"/>
                    <a:lumOff val="42392"/>
                    <a:alpha val="40892"/>
                  </a:schemeClr>
                </a:gs>
              </a:gsLst>
              <a:lin ang="16200000" scaled="0"/>
            </a:gradFill>
            <a:ln w="9525" cap="flat">
              <a:solidFill>
                <a:srgbClr val="53A5B3">
                  <a:alpha val="40892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0" y="419100"/>
              <a:ext cx="402888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149007"/>
                    <a:satOff val="49776"/>
                    <a:lumOff val="28932"/>
                    <a:alpha val="40892"/>
                  </a:schemeClr>
                </a:gs>
                <a:gs pos="35000">
                  <a:srgbClr val="C1EFFA">
                    <a:alpha val="40892"/>
                  </a:srgbClr>
                </a:gs>
                <a:gs pos="100000">
                  <a:schemeClr val="accent4">
                    <a:hueOff val="183854"/>
                    <a:satOff val="55688"/>
                    <a:lumOff val="42392"/>
                    <a:alpha val="40892"/>
                  </a:schemeClr>
                </a:gs>
              </a:gsLst>
              <a:lin ang="16200000" scaled="0"/>
            </a:gradFill>
            <a:ln w="9525" cap="flat">
              <a:solidFill>
                <a:srgbClr val="53A5B3">
                  <a:alpha val="40892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84621" y="798759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149007"/>
                    <a:satOff val="49776"/>
                    <a:lumOff val="28932"/>
                    <a:alpha val="40892"/>
                  </a:schemeClr>
                </a:gs>
                <a:gs pos="35000">
                  <a:srgbClr val="C1EFFA">
                    <a:alpha val="40892"/>
                  </a:srgbClr>
                </a:gs>
                <a:gs pos="100000">
                  <a:schemeClr val="accent4">
                    <a:hueOff val="183854"/>
                    <a:satOff val="55688"/>
                    <a:lumOff val="42392"/>
                    <a:alpha val="40892"/>
                  </a:schemeClr>
                </a:gs>
              </a:gsLst>
              <a:lin ang="16200000" scaled="0"/>
            </a:gradFill>
            <a:ln w="9525" cap="flat">
              <a:solidFill>
                <a:srgbClr val="53A5B3">
                  <a:alpha val="40892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73128" y="1606655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149007"/>
                    <a:satOff val="49776"/>
                    <a:lumOff val="28932"/>
                    <a:alpha val="40892"/>
                  </a:schemeClr>
                </a:gs>
                <a:gs pos="35000">
                  <a:srgbClr val="C1EFFA">
                    <a:alpha val="40892"/>
                  </a:srgbClr>
                </a:gs>
                <a:gs pos="100000">
                  <a:schemeClr val="accent4">
                    <a:hueOff val="183854"/>
                    <a:satOff val="55688"/>
                    <a:lumOff val="42392"/>
                    <a:alpha val="40892"/>
                  </a:schemeClr>
                </a:gs>
              </a:gsLst>
              <a:lin ang="16200000" scaled="0"/>
            </a:gradFill>
            <a:ln w="9525" cap="flat">
              <a:solidFill>
                <a:srgbClr val="53A5B3">
                  <a:alpha val="40892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65054" y="2427251"/>
              <a:ext cx="402889" cy="196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149007"/>
                    <a:satOff val="49776"/>
                    <a:lumOff val="28932"/>
                    <a:alpha val="40892"/>
                  </a:schemeClr>
                </a:gs>
                <a:gs pos="35000">
                  <a:srgbClr val="C1EFFA">
                    <a:alpha val="40892"/>
                  </a:srgbClr>
                </a:gs>
                <a:gs pos="100000">
                  <a:schemeClr val="accent4">
                    <a:hueOff val="183854"/>
                    <a:satOff val="55688"/>
                    <a:lumOff val="42392"/>
                    <a:alpha val="40892"/>
                  </a:schemeClr>
                </a:gs>
              </a:gsLst>
              <a:lin ang="16200000" scaled="0"/>
            </a:gradFill>
            <a:ln w="9525" cap="flat">
              <a:solidFill>
                <a:srgbClr val="53A5B3">
                  <a:alpha val="40892"/>
                </a:srgb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1" animBg="1" advAuto="0"/>
      <p:bldP spid="703" grpId="3" animBg="1" advAuto="0"/>
      <p:bldP spid="706" grpId="4" animBg="1" advAuto="0"/>
      <p:bldP spid="718" grpId="2" animBg="1" advAuto="0"/>
      <p:bldP spid="724" grpId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332949" y="1444316"/>
            <a:ext cx="6228505" cy="1800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800" dirty="0">
                <a:latin typeface="+mn-lt"/>
              </a:rPr>
              <a:t>T</a:t>
            </a:r>
            <a:r>
              <a:rPr sz="1800" dirty="0" smtClean="0">
                <a:latin typeface="+mn-lt"/>
              </a:rPr>
              <a:t>ax </a:t>
            </a:r>
            <a:r>
              <a:rPr sz="1800" dirty="0">
                <a:latin typeface="+mn-lt"/>
              </a:rPr>
              <a:t>is calculated on a </a:t>
            </a:r>
            <a:r>
              <a:rPr sz="1800" dirty="0" smtClean="0">
                <a:latin typeface="+mn-lt"/>
              </a:rPr>
              <a:t>cart</a:t>
            </a:r>
            <a:endParaRPr sz="1800" dirty="0">
              <a:latin typeface="+mn-lt"/>
            </a:endParaRP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800" dirty="0" smtClean="0">
                <a:latin typeface="+mn-lt"/>
              </a:rPr>
              <a:t>C</a:t>
            </a:r>
            <a:r>
              <a:rPr sz="1800" dirty="0" smtClean="0">
                <a:latin typeface="+mn-lt"/>
              </a:rPr>
              <a:t>art </a:t>
            </a:r>
            <a:r>
              <a:rPr sz="1800" dirty="0">
                <a:latin typeface="+mn-lt"/>
              </a:rPr>
              <a:t>is shipped to a specific country</a:t>
            </a:r>
          </a:p>
          <a:p>
            <a:pPr marL="457200" indent="-228600">
              <a:lnSpc>
                <a:spcPct val="200000"/>
              </a:lnSpc>
              <a:buSzPct val="100000"/>
              <a:buFont typeface="Helvetica Neue"/>
              <a:buChar char="●"/>
            </a:pPr>
            <a:r>
              <a:rPr lang="en-US" sz="1800" dirty="0" smtClean="0">
                <a:latin typeface="+mn-lt"/>
              </a:rPr>
              <a:t>C</a:t>
            </a:r>
            <a:r>
              <a:rPr sz="1800" dirty="0" smtClean="0">
                <a:latin typeface="+mn-lt"/>
              </a:rPr>
              <a:t>art </a:t>
            </a:r>
            <a:r>
              <a:rPr sz="1800" dirty="0">
                <a:latin typeface="+mn-lt"/>
              </a:rPr>
              <a:t>might or might not have a discount ….</a:t>
            </a:r>
          </a:p>
        </p:txBody>
      </p:sp>
      <p:pic>
        <p:nvPicPr>
          <p:cNvPr id="72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U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nderstand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ing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the relationship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09"/>
          <p:cNvSpPr txBox="1"/>
          <p:nvPr/>
        </p:nvSpPr>
        <p:spPr>
          <a:xfrm>
            <a:off x="251520" y="415614"/>
            <a:ext cx="4320480" cy="4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3CC7C5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sz="2800" dirty="0">
                <a:sym typeface="Helvetica Neue"/>
              </a:rPr>
              <a:t>Once </a:t>
            </a:r>
            <a:r>
              <a:rPr lang="en-US" sz="2800" dirty="0" smtClean="0">
                <a:sym typeface="Helvetica Neue"/>
              </a:rPr>
              <a:t>a language’s corner stones are established</a:t>
            </a:r>
            <a:r>
              <a:rPr lang="en-US" sz="2800" dirty="0">
                <a:sym typeface="Helvetica Neue"/>
              </a:rPr>
              <a:t>, </a:t>
            </a:r>
            <a:br>
              <a:rPr lang="en-US" sz="2800" dirty="0">
                <a:sym typeface="Helvetica Neue"/>
              </a:rPr>
            </a:br>
            <a:r>
              <a:rPr lang="en-US" sz="2800" dirty="0">
                <a:sym typeface="Helvetica Neue"/>
              </a:rPr>
              <a:t>its common vocabulary can be </a:t>
            </a:r>
            <a:r>
              <a:rPr lang="en-US" sz="2800" dirty="0" smtClean="0">
                <a:sym typeface="Helvetica Neue"/>
              </a:rPr>
              <a:t>expanded.</a:t>
            </a:r>
            <a:endParaRPr lang="en" sz="2800" dirty="0">
              <a:sym typeface="Helvetica Neue"/>
            </a:endParaRPr>
          </a:p>
        </p:txBody>
      </p:sp>
      <p:pic>
        <p:nvPicPr>
          <p:cNvPr id="6" name="Picture 2" descr="https://msdnshared.blob.core.windows.net/media/TNBlogsFS/BlogFileStorage/blogs_msdn/stevecla01/WindowsLiveWriter/HowToMakeCoffee_12A12/core77_milan_coffee1%5B3%5D_thum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12" y="285750"/>
            <a:ext cx="3715054" cy="36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46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-1" y="1267735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16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dirty="0">
                <a:solidFill>
                  <a:srgbClr val="3CC7C5"/>
                </a:solidFill>
              </a:rPr>
              <a:t>Create domain abstractions</a:t>
            </a:r>
            <a:endParaRPr sz="3984" dirty="0">
              <a:solidFill>
                <a:srgbClr val="64D4D2"/>
              </a:solidFill>
              <a:uFill>
                <a:solidFill>
                  <a:srgbClr val="64D4D2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272565" y="3286187"/>
            <a:ext cx="573289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object </a:t>
            </a:r>
            <a:r>
              <a:rPr sz="2000" dirty="0">
                <a:latin typeface="Consolas"/>
                <a:cs typeface="Consolas"/>
              </a:rPr>
              <a:t>Cart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shipping </a:t>
            </a:r>
            <a:r>
              <a:rPr sz="2000" dirty="0">
                <a:latin typeface="Consolas"/>
                <a:cs typeface="Consolas"/>
              </a:rPr>
              <a:t>= (c: Cart) =&gt; c.shipping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discount </a:t>
            </a:r>
            <a:r>
              <a:rPr sz="2000" dirty="0">
                <a:latin typeface="Consolas"/>
                <a:cs typeface="Consolas"/>
              </a:rPr>
              <a:t>= (c: Cart) =&gt; c.discount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00999" y="1637544"/>
            <a:ext cx="5523773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 anchor="ctr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class </a:t>
            </a:r>
            <a:r>
              <a:rPr sz="2000" dirty="0">
                <a:latin typeface="Consolas"/>
                <a:cs typeface="Consolas"/>
              </a:rPr>
              <a:t>Cart( total: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20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                 </a:t>
            </a:r>
            <a:r>
              <a:rPr sz="2000" dirty="0">
                <a:latin typeface="Consolas"/>
                <a:cs typeface="Consolas"/>
              </a:rPr>
              <a:t>shipping: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20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                 </a:t>
            </a:r>
            <a:r>
              <a:rPr sz="2000" dirty="0">
                <a:latin typeface="Consolas"/>
                <a:cs typeface="Consolas"/>
              </a:rPr>
              <a:t>discount: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20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                 </a:t>
            </a:r>
            <a:r>
              <a:rPr sz="2000" dirty="0">
                <a:latin typeface="Consolas"/>
                <a:cs typeface="Consolas"/>
              </a:rPr>
              <a:t>country: Country)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-1" y="1280435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743" name="Shape 743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16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>
                <a:solidFill>
                  <a:srgbClr val="3CC7C5"/>
                </a:solidFill>
              </a:rPr>
              <a:t>Create domain abstractions</a:t>
            </a:r>
            <a:endParaRPr sz="3984" dirty="0">
              <a:solidFill>
                <a:srgbClr val="64D4D2"/>
              </a:solidFill>
              <a:uFill>
                <a:solidFill>
                  <a:srgbClr val="64D4D2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377480" y="1296114"/>
            <a:ext cx="6902513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sealed trait </a:t>
            </a:r>
            <a:r>
              <a:rPr sz="2000" dirty="0">
                <a:latin typeface="Consolas"/>
                <a:cs typeface="Consolas"/>
              </a:rPr>
              <a:t>Country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object </a:t>
            </a:r>
            <a:r>
              <a:rPr sz="2000" dirty="0">
                <a:latin typeface="Consolas"/>
                <a:cs typeface="Consolas"/>
              </a:rPr>
              <a:t>Countries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object </a:t>
            </a:r>
            <a:r>
              <a:rPr sz="2000" dirty="0">
                <a:latin typeface="Consolas"/>
                <a:cs typeface="Consolas"/>
              </a:rPr>
              <a:t>Israel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extends </a:t>
            </a:r>
            <a:r>
              <a:rPr sz="2000" dirty="0">
                <a:latin typeface="Consolas"/>
                <a:cs typeface="Consolas"/>
              </a:rPr>
              <a:t>Country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object </a:t>
            </a:r>
            <a:r>
              <a:rPr sz="2000" dirty="0">
                <a:latin typeface="Consolas"/>
                <a:cs typeface="Consolas"/>
              </a:rPr>
              <a:t>USA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extends </a:t>
            </a:r>
            <a:r>
              <a:rPr sz="2000" dirty="0">
                <a:latin typeface="Consolas"/>
                <a:cs typeface="Consolas"/>
              </a:rPr>
              <a:t>Country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object </a:t>
            </a:r>
            <a:r>
              <a:rPr sz="2000" dirty="0" smtClean="0">
                <a:latin typeface="Consolas"/>
                <a:cs typeface="Consolas"/>
              </a:rPr>
              <a:t>FIN</a:t>
            </a:r>
            <a:r>
              <a:rPr lang="en-US" sz="2000" dirty="0" smtClean="0">
                <a:latin typeface="Consolas"/>
                <a:cs typeface="Consolas"/>
              </a:rPr>
              <a:t>LAND</a:t>
            </a:r>
            <a:r>
              <a:rPr sz="2000" dirty="0" smtClean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extends </a:t>
            </a:r>
            <a:r>
              <a:rPr sz="2000" dirty="0">
                <a:latin typeface="Consolas"/>
                <a:cs typeface="Consolas"/>
              </a:rPr>
              <a:t>Country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object </a:t>
            </a:r>
            <a:r>
              <a:rPr sz="2000" dirty="0">
                <a:latin typeface="Consolas"/>
                <a:cs typeface="Consolas"/>
              </a:rPr>
              <a:t>UK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extends </a:t>
            </a:r>
            <a:r>
              <a:rPr sz="2000" dirty="0" smtClean="0">
                <a:latin typeface="Consolas"/>
                <a:cs typeface="Consolas"/>
              </a:rPr>
              <a:t>Country</a:t>
            </a:r>
            <a:endParaRPr lang="en-US" sz="2000" dirty="0" smtClean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2000" dirty="0" smtClean="0">
                <a:solidFill>
                  <a:srgbClr val="D78B40"/>
                </a:solidFill>
                <a:latin typeface="Consolas"/>
                <a:cs typeface="Consolas"/>
              </a:rPr>
              <a:t>  Case </a:t>
            </a:r>
            <a:r>
              <a:rPr lang="en-US" sz="2000" dirty="0">
                <a:solidFill>
                  <a:srgbClr val="D78B40"/>
                </a:solidFill>
                <a:latin typeface="Consolas"/>
                <a:cs typeface="Consolas"/>
              </a:rPr>
              <a:t>object </a:t>
            </a:r>
            <a:r>
              <a:rPr lang="en-US" sz="2000" dirty="0" smtClean="0">
                <a:solidFill>
                  <a:srgbClr val="B7C4D1"/>
                </a:solidFill>
                <a:latin typeface="Consolas"/>
                <a:cs typeface="Consolas"/>
              </a:rPr>
              <a:t>CANADA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D78B40"/>
                </a:solidFill>
                <a:latin typeface="Consolas"/>
                <a:cs typeface="Consolas"/>
              </a:rPr>
              <a:t>extends </a:t>
            </a:r>
            <a:r>
              <a:rPr lang="en-US" sz="2000" dirty="0">
                <a:latin typeface="Consolas"/>
                <a:cs typeface="Consolas"/>
              </a:rPr>
              <a:t>Country</a:t>
            </a:r>
            <a:r>
              <a:rPr sz="2000" dirty="0">
                <a:latin typeface="Consolas"/>
                <a:cs typeface="Consolas"/>
              </a:rPr>
              <a:t/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42779" y="3822020"/>
            <a:ext cx="8073145" cy="141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 anchor="ctr">
            <a:spAutoFit/>
          </a:bodyPr>
          <a:lstStyle/>
          <a:p>
            <a:pPr defTabSz="457200">
              <a:defRPr sz="1300">
                <a:solidFill>
                  <a:srgbClr val="5F929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type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CartPredicate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 = Cart =&gt; </a:t>
            </a:r>
            <a:r>
              <a:rPr sz="2000" dirty="0">
                <a:latin typeface="Consolas"/>
                <a:cs typeface="Consolas"/>
              </a:rPr>
              <a:t>Boolean</a:t>
            </a:r>
          </a:p>
          <a:p>
            <a:pPr defTabSz="457200">
              <a:defRPr sz="1300">
                <a:solidFill>
                  <a:srgbClr val="5F929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000000"/>
                </a:solidFill>
                <a:latin typeface="Consolas"/>
                <a:ea typeface="+mj-ea"/>
                <a:cs typeface="Consolas"/>
                <a:sym typeface="Helvetica"/>
              </a:rPr>
              <a:t> </a:t>
            </a:r>
            <a:r>
              <a:rPr sz="2000" dirty="0" smtClean="0">
                <a:solidFill>
                  <a:srgbClr val="D78B40"/>
                </a:solidFill>
                <a:latin typeface="Consolas"/>
                <a:cs typeface="Consolas"/>
              </a:rPr>
              <a:t>type </a:t>
            </a:r>
            <a:r>
              <a:rPr sz="2000" dirty="0">
                <a:latin typeface="Consolas"/>
                <a:cs typeface="Consolas"/>
              </a:rPr>
              <a:t>TaxCalculator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= Cart =&gt; </a:t>
            </a:r>
            <a:r>
              <a:rPr sz="2000" dirty="0">
                <a:latin typeface="Consolas"/>
                <a:cs typeface="Consolas"/>
              </a:rPr>
              <a:t>BigDecimal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type </a:t>
            </a:r>
            <a:r>
              <a:rPr sz="2000" dirty="0">
                <a:latin typeface="Consolas"/>
                <a:cs typeface="Consolas"/>
              </a:rPr>
              <a:t>CountryToTaxCalculation 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= (Country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TaxCalculator</a:t>
            </a:r>
            <a:r>
              <a:rPr sz="2000" dirty="0">
                <a:solidFill>
                  <a:srgbClr val="B7C4D1"/>
                </a:solidFill>
                <a:latin typeface="Consolas"/>
                <a:cs typeface="Consolas"/>
              </a:rPr>
              <a:t>)</a:t>
            </a:r>
            <a:br>
              <a:rPr sz="2000" dirty="0">
                <a:solidFill>
                  <a:srgbClr val="B7C4D1"/>
                </a:solidFill>
                <a:latin typeface="Consolas"/>
                <a:cs typeface="Consolas"/>
              </a:rPr>
            </a:br>
            <a:endParaRPr sz="2000" dirty="0">
              <a:solidFill>
                <a:srgbClr val="B7C4D1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0" y="12987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16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“for Canada the tax is 15%”</a:t>
            </a:r>
          </a:p>
        </p:txBody>
      </p:sp>
      <p:sp>
        <p:nvSpPr>
          <p:cNvPr id="749" name="Shape 749"/>
          <p:cNvSpPr/>
          <p:nvPr/>
        </p:nvSpPr>
        <p:spPr>
          <a:xfrm>
            <a:off x="362773" y="1548130"/>
            <a:ext cx="587391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For</a:t>
            </a:r>
            <a:r>
              <a:rPr sz="2000" dirty="0">
                <a:latin typeface="Consolas"/>
                <a:cs typeface="Consolas"/>
              </a:rPr>
              <a:t>(c: Country): CountryContainer =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CountryContainer(c)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231961" y="2900337"/>
            <a:ext cx="813013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class </a:t>
            </a:r>
            <a:r>
              <a:rPr sz="2000" dirty="0">
                <a:latin typeface="Consolas"/>
                <a:cs typeface="Consolas"/>
              </a:rPr>
              <a:t>CountryContainer(country: Country)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take</a:t>
            </a:r>
            <a:r>
              <a:rPr sz="2000" dirty="0">
                <a:latin typeface="Consolas"/>
                <a:cs typeface="Consolas"/>
              </a:rPr>
              <a:t>(tax: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latin typeface="Consolas"/>
                <a:cs typeface="Consolas"/>
              </a:rPr>
              <a:t>):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CountryToTaxCalculation </a:t>
            </a:r>
            <a:r>
              <a:rPr sz="2000" dirty="0">
                <a:latin typeface="Consolas"/>
                <a:cs typeface="Consolas"/>
              </a:rPr>
              <a:t>= 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  (country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(cart: Cart) =&gt; cart.total * tax)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}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" grpId="1" animBg="1" advAuto="0"/>
      <p:bldP spid="750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943" y="785050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Canada the tax is 15%”</a:t>
            </a:r>
            <a:endParaRPr lang="he-IL" sz="1800" b="1" dirty="0">
              <a:solidFill>
                <a:schemeClr val="tx1"/>
              </a:solidFill>
              <a:uFill>
                <a:solidFill>
                  <a:srgbClr val="64D4D2"/>
                </a:solidFill>
              </a:uFill>
              <a:latin typeface="Helvetica Neue" panose="020B06040202020202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75656" y="1295683"/>
            <a:ext cx="7149785" cy="562909"/>
            <a:chOff x="1820273" y="2290295"/>
            <a:chExt cx="7149785" cy="562909"/>
          </a:xfrm>
        </p:grpSpPr>
        <p:sp>
          <p:nvSpPr>
            <p:cNvPr id="8" name="Shape 756"/>
            <p:cNvSpPr/>
            <p:nvPr/>
          </p:nvSpPr>
          <p:spPr>
            <a:xfrm>
              <a:off x="2627784" y="2448449"/>
              <a:ext cx="634227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defTabSz="457200">
                <a:defRPr sz="2500">
                  <a:solidFill>
                    <a:srgbClr val="B7C4D1"/>
                  </a:solidFill>
                  <a:uFillTx/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r>
                <a:rPr sz="20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or(CANADA</a:t>
              </a:r>
              <a:r>
                <a:rPr sz="20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).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take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0.1</a:t>
              </a:r>
              <a:r>
                <a:rPr lang="he-IL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09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820273" y="2290295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565235" y="1951941"/>
            <a:ext cx="5234148" cy="601570"/>
            <a:chOff x="3909852" y="2946553"/>
            <a:chExt cx="5234148" cy="601570"/>
          </a:xfrm>
        </p:grpSpPr>
        <p:sp>
          <p:nvSpPr>
            <p:cNvPr id="9" name="Shape 756"/>
            <p:cNvSpPr/>
            <p:nvPr/>
          </p:nvSpPr>
          <p:spPr>
            <a:xfrm>
              <a:off x="4788024" y="3148013"/>
              <a:ext cx="4355976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defTabSz="457200">
                <a:defRPr sz="2500">
                  <a:solidFill>
                    <a:srgbClr val="B7C4D1"/>
                  </a:solidFill>
                  <a:uFillTx/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r>
                <a:rPr sz="20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or(CANADA)</a:t>
              </a:r>
              <a:r>
                <a:rPr lang="he-IL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take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0.1</a:t>
              </a:r>
              <a:r>
                <a:rPr lang="he-IL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0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3909852" y="2946553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1432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Shape 767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whats going on under the hood ?</a:t>
            </a:r>
          </a:p>
        </p:txBody>
      </p:sp>
      <p:sp>
        <p:nvSpPr>
          <p:cNvPr id="769" name="Shape 769"/>
          <p:cNvSpPr/>
          <p:nvPr/>
        </p:nvSpPr>
        <p:spPr>
          <a:xfrm>
            <a:off x="583839" y="1308499"/>
            <a:ext cx="219080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dirty="0"/>
              <a:t>For</a:t>
            </a:r>
            <a:r>
              <a:rPr dirty="0" smtClean="0"/>
              <a:t>(</a:t>
            </a:r>
            <a:r>
              <a:rPr lang="en-US" dirty="0" smtClean="0"/>
              <a:t>Canada</a:t>
            </a:r>
            <a:r>
              <a:rPr dirty="0" smtClean="0"/>
              <a:t>) </a:t>
            </a:r>
            <a:r>
              <a:rPr dirty="0"/>
              <a:t>take </a:t>
            </a:r>
            <a:r>
              <a:rPr dirty="0" smtClean="0"/>
              <a:t>0.1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770" name="Shape 770"/>
          <p:cNvSpPr/>
          <p:nvPr/>
        </p:nvSpPr>
        <p:spPr>
          <a:xfrm>
            <a:off x="166935" y="2290249"/>
            <a:ext cx="125335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>
                <a:solidFill>
                  <a:srgbClr val="2297B0"/>
                </a:solidFill>
                <a:latin typeface="Comic Sans MS"/>
                <a:cs typeface="Comic Sans MS"/>
              </a:rPr>
              <a:t>CountryContainer</a:t>
            </a:r>
          </a:p>
        </p:txBody>
      </p:sp>
      <p:grpSp>
        <p:nvGrpSpPr>
          <p:cNvPr id="775" name="Group 775"/>
          <p:cNvGrpSpPr/>
          <p:nvPr/>
        </p:nvGrpSpPr>
        <p:grpSpPr>
          <a:xfrm>
            <a:off x="437669" y="1734130"/>
            <a:ext cx="690821" cy="551423"/>
            <a:chOff x="0" y="0"/>
            <a:chExt cx="690819" cy="551421"/>
          </a:xfrm>
        </p:grpSpPr>
        <p:grpSp>
          <p:nvGrpSpPr>
            <p:cNvPr id="773" name="Group 773"/>
            <p:cNvGrpSpPr/>
            <p:nvPr/>
          </p:nvGrpSpPr>
          <p:grpSpPr>
            <a:xfrm>
              <a:off x="261145" y="0"/>
              <a:ext cx="79512" cy="551421"/>
              <a:chOff x="0" y="0"/>
              <a:chExt cx="79510" cy="551420"/>
            </a:xfrm>
          </p:grpSpPr>
          <p:sp>
            <p:nvSpPr>
              <p:cNvPr id="771" name="Shape 771"/>
              <p:cNvSpPr/>
              <p:nvPr/>
            </p:nvSpPr>
            <p:spPr>
              <a:xfrm rot="10800000">
                <a:off x="35055" y="0"/>
                <a:ext cx="44456" cy="55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772" name="Shape 772"/>
              <p:cNvSpPr/>
              <p:nvPr/>
            </p:nvSpPr>
            <p:spPr>
              <a:xfrm flipH="1" flipV="1">
                <a:off x="0" y="495754"/>
                <a:ext cx="40533" cy="5278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774" name="Shape 774"/>
            <p:cNvSpPr/>
            <p:nvPr/>
          </p:nvSpPr>
          <p:spPr>
            <a:xfrm>
              <a:off x="0" y="136252"/>
              <a:ext cx="690819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grpSp>
        <p:nvGrpSpPr>
          <p:cNvPr id="780" name="Group 780"/>
          <p:cNvGrpSpPr/>
          <p:nvPr/>
        </p:nvGrpSpPr>
        <p:grpSpPr>
          <a:xfrm>
            <a:off x="1306491" y="1608288"/>
            <a:ext cx="1229206" cy="855103"/>
            <a:chOff x="0" y="0"/>
            <a:chExt cx="1229204" cy="855102"/>
          </a:xfrm>
        </p:grpSpPr>
        <p:sp>
          <p:nvSpPr>
            <p:cNvPr id="776" name="Shape 776"/>
            <p:cNvSpPr/>
            <p:nvPr/>
          </p:nvSpPr>
          <p:spPr>
            <a:xfrm>
              <a:off x="361460" y="0"/>
              <a:ext cx="208663" cy="85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0979" y="0"/>
                  </a:lnTo>
                  <a:lnTo>
                    <a:pt x="14441" y="300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567195" y="9889"/>
              <a:ext cx="63060" cy="821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251088" y="290316"/>
              <a:ext cx="67394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  <p:sp>
          <p:nvSpPr>
            <p:cNvPr id="779" name="Shape 779"/>
            <p:cNvSpPr/>
            <p:nvPr/>
          </p:nvSpPr>
          <p:spPr>
            <a:xfrm>
              <a:off x="0" y="100613"/>
              <a:ext cx="1229204" cy="119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2043440" y="1917502"/>
            <a:ext cx="690821" cy="889001"/>
            <a:chOff x="0" y="0"/>
            <a:chExt cx="690820" cy="889000"/>
          </a:xfrm>
        </p:grpSpPr>
        <p:sp>
          <p:nvSpPr>
            <p:cNvPr id="781" name="Shape 781"/>
            <p:cNvSpPr/>
            <p:nvPr/>
          </p:nvSpPr>
          <p:spPr>
            <a:xfrm rot="10800000">
              <a:off x="292262" y="0"/>
              <a:ext cx="71671" cy="8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8" y="21600"/>
                  </a:moveTo>
                  <a:lnTo>
                    <a:pt x="21600" y="21530"/>
                  </a:lnTo>
                  <a:lnTo>
                    <a:pt x="19728" y="0"/>
                  </a:lnTo>
                  <a:lnTo>
                    <a:pt x="0" y="299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 flipH="1" flipV="1">
              <a:off x="235745" y="799254"/>
              <a:ext cx="65347" cy="8509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0" y="161652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sp>
        <p:nvSpPr>
          <p:cNvPr id="785" name="Shape 785"/>
          <p:cNvSpPr/>
          <p:nvPr/>
        </p:nvSpPr>
        <p:spPr>
          <a:xfrm>
            <a:off x="1571667" y="2883803"/>
            <a:ext cx="176650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>
                <a:solidFill>
                  <a:srgbClr val="2297B0"/>
                </a:solidFill>
                <a:latin typeface="Comic Sans MS"/>
                <a:cs typeface="Comic Sans MS"/>
              </a:rPr>
              <a:t>CountryToTaxCalculation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5" grpId="1" advAuto="0"/>
      <p:bldP spid="780" grpId="3" advAuto="0"/>
      <p:bldP spid="784" grpId="4" advAuto="0"/>
      <p:bldP spid="785" grpId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1779662"/>
            <a:ext cx="563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UK the </a:t>
            </a:r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tax is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12%, ignore the shipping costs”</a:t>
            </a:r>
            <a:endParaRPr lang="he-IL" sz="1800" b="1" dirty="0">
              <a:solidFill>
                <a:schemeClr val="tx1"/>
              </a:solidFill>
              <a:uFill>
                <a:solidFill>
                  <a:srgbClr val="64D4D2"/>
                </a:solidFill>
              </a:uFill>
              <a:latin typeface="Helvetica Neue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9778" y="2334051"/>
            <a:ext cx="2569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CC7C5"/>
                </a:solidFill>
                <a:latin typeface="Comic Sans MS" panose="030F0702030302020204" pitchFamily="66" charset="0"/>
              </a:rPr>
              <a:t>Already supported </a:t>
            </a:r>
            <a:endParaRPr lang="he-IL" sz="2000" b="1" dirty="0">
              <a:solidFill>
                <a:srgbClr val="3CC7C5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2" name="Picture 2" descr="C:\Users\Lee\Downloads\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938">
            <a:off x="701294" y="2030954"/>
            <a:ext cx="2856671" cy="3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88233" y="3148013"/>
            <a:ext cx="750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No!</a:t>
            </a:r>
            <a:endParaRPr lang="he-IL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05097" y="2030954"/>
            <a:ext cx="3891239" cy="1010983"/>
            <a:chOff x="3705097" y="2030954"/>
            <a:chExt cx="3891239" cy="1010983"/>
          </a:xfrm>
        </p:grpSpPr>
        <p:sp>
          <p:nvSpPr>
            <p:cNvPr id="11" name="Rectangle 10"/>
            <p:cNvSpPr/>
            <p:nvPr/>
          </p:nvSpPr>
          <p:spPr>
            <a:xfrm>
              <a:off x="3793439" y="2334051"/>
              <a:ext cx="38028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Can we extend our solution to support this part?</a:t>
              </a:r>
              <a:endParaRPr lang="he-IL" sz="2000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4" name="Picture 2" descr="C:\Users\Lee\Downloads\line.png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938">
              <a:off x="3705097" y="2030954"/>
              <a:ext cx="2856671" cy="373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040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800" b="1" dirty="0" smtClean="0">
                <a:solidFill>
                  <a:srgbClr val="3CC7C5"/>
                </a:solidFill>
              </a:rPr>
              <a:t>Next up</a:t>
            </a:r>
            <a:endParaRPr sz="2800" b="1" dirty="0">
              <a:solidFill>
                <a:srgbClr val="3CC7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46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0" y="12987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797" name="Shape 797"/>
          <p:cNvSpPr>
            <a:spLocks noGrp="1"/>
          </p:cNvSpPr>
          <p:nvPr>
            <p:ph type="title" idx="4294967295"/>
          </p:nvPr>
        </p:nvSpPr>
        <p:spPr>
          <a:xfrm>
            <a:off x="191610" y="103967"/>
            <a:ext cx="8409776" cy="9801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3000" b="1" dirty="0">
                <a:solidFill>
                  <a:srgbClr val="3CC7C5"/>
                </a:solidFill>
                <a:latin typeface="Arial"/>
                <a:ea typeface="Arial"/>
                <a:cs typeface="Arial"/>
              </a:rPr>
              <a:t>Add an intermediate step when needed</a:t>
            </a:r>
            <a:endParaRPr sz="3000" dirty="0">
              <a:solidFill>
                <a:srgbClr val="64D4D2"/>
              </a:solidFill>
              <a:uFill>
                <a:solidFill>
                  <a:srgbClr val="64D4D2"/>
                </a:solidFill>
              </a:uFill>
              <a:sym typeface="Helvetica Neue"/>
            </a:endParaRPr>
          </a:p>
        </p:txBody>
      </p:sp>
      <p:grpSp>
        <p:nvGrpSpPr>
          <p:cNvPr id="802" name="Group 802"/>
          <p:cNvGrpSpPr/>
          <p:nvPr/>
        </p:nvGrpSpPr>
        <p:grpSpPr>
          <a:xfrm>
            <a:off x="348730" y="1505291"/>
            <a:ext cx="8309627" cy="1404758"/>
            <a:chOff x="0" y="-19765"/>
            <a:chExt cx="8309626" cy="1404756"/>
          </a:xfrm>
        </p:grpSpPr>
        <p:sp>
          <p:nvSpPr>
            <p:cNvPr id="798" name="Shape 798"/>
            <p:cNvSpPr/>
            <p:nvPr/>
          </p:nvSpPr>
          <p:spPr>
            <a:xfrm>
              <a:off x="0" y="0"/>
              <a:ext cx="7153066" cy="138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457200">
                <a:defRPr sz="1600">
                  <a:solidFill>
                    <a:srgbClr val="B7C4D1"/>
                  </a:solidFill>
                  <a:uFillTx/>
                  <a:latin typeface="Ayuthaya"/>
                  <a:ea typeface="Ayuthaya"/>
                  <a:cs typeface="Ayuthaya"/>
                  <a:sym typeface="Ayuthaya"/>
                </a:defRPr>
              </a:pPr>
              <a:r>
                <a:rPr dirty="0">
                  <a:solidFill>
                    <a:srgbClr val="D78B40"/>
                  </a:solidFill>
                </a:rPr>
                <a:t>case class </a:t>
              </a:r>
              <a:r>
                <a:rPr dirty="0"/>
                <a:t>CountryContainer(country: Country) {</a:t>
              </a:r>
              <a:br>
                <a:rPr dirty="0"/>
              </a:br>
              <a:r>
                <a:rPr dirty="0"/>
                <a:t>  </a:t>
              </a:r>
              <a:r>
                <a:rPr dirty="0">
                  <a:solidFill>
                    <a:srgbClr val="D78B40"/>
                  </a:solidFill>
                </a:rPr>
                <a:t>def </a:t>
              </a:r>
              <a:r>
                <a:rPr dirty="0">
                  <a:solidFill>
                    <a:srgbClr val="FFD080"/>
                  </a:solidFill>
                </a:rPr>
                <a:t>take</a:t>
              </a:r>
              <a:r>
                <a:rPr dirty="0"/>
                <a:t>(</a:t>
              </a:r>
              <a:r>
                <a:rPr sz="2000" dirty="0">
                  <a:latin typeface="Consolas"/>
                  <a:cs typeface="Consolas"/>
                </a:rPr>
                <a:t>tax</a:t>
              </a:r>
              <a:r>
                <a:rPr dirty="0"/>
                <a:t>: </a:t>
              </a:r>
              <a:r>
                <a:rPr dirty="0">
                  <a:solidFill>
                    <a:srgbClr val="5F9290"/>
                  </a:solidFill>
                </a:rPr>
                <a:t>BigDecimal</a:t>
              </a:r>
              <a:r>
                <a:rPr dirty="0"/>
                <a:t>): </a:t>
              </a:r>
              <a:r>
                <a:rPr dirty="0">
                  <a:solidFill>
                    <a:srgbClr val="5F9290"/>
                  </a:solidFill>
                </a:rPr>
                <a:t>CountryToTaxCalculation </a:t>
              </a:r>
              <a:r>
                <a:rPr dirty="0"/>
                <a:t>=  {</a:t>
              </a:r>
              <a:br>
                <a:rPr dirty="0"/>
              </a:br>
              <a:r>
                <a:rPr dirty="0"/>
                <a:t>    (country</a:t>
              </a:r>
              <a:r>
                <a:rPr dirty="0">
                  <a:solidFill>
                    <a:srgbClr val="D78B40"/>
                  </a:solidFill>
                </a:rPr>
                <a:t>, </a:t>
              </a:r>
              <a:r>
                <a:rPr dirty="0"/>
                <a:t>(cart: Cart) =&gt; cart.total * tax)</a:t>
              </a:r>
              <a:br>
                <a:rPr dirty="0"/>
              </a:br>
              <a:r>
                <a:rPr dirty="0"/>
                <a:t>  }</a:t>
              </a:r>
              <a:br>
                <a:rPr dirty="0"/>
              </a:br>
              <a:r>
                <a:rPr dirty="0"/>
                <a:t>}</a:t>
              </a:r>
            </a:p>
          </p:txBody>
        </p:sp>
        <p:grpSp>
          <p:nvGrpSpPr>
            <p:cNvPr id="801" name="Group 801"/>
            <p:cNvGrpSpPr/>
            <p:nvPr/>
          </p:nvGrpSpPr>
          <p:grpSpPr>
            <a:xfrm>
              <a:off x="7386660" y="-19765"/>
              <a:ext cx="922966" cy="312021"/>
              <a:chOff x="414655" y="0"/>
              <a:chExt cx="922965" cy="312020"/>
            </a:xfrm>
          </p:grpSpPr>
          <p:sp>
            <p:nvSpPr>
              <p:cNvPr id="799" name="Shape 799"/>
              <p:cNvSpPr/>
              <p:nvPr/>
            </p:nvSpPr>
            <p:spPr>
              <a:xfrm>
                <a:off x="414655" y="27604"/>
                <a:ext cx="922965" cy="284416"/>
              </a:xfrm>
              <a:prstGeom prst="roundRect">
                <a:avLst>
                  <a:gd name="adj" fmla="val 46310"/>
                </a:avLst>
              </a:prstGeom>
              <a:gradFill flip="none" rotWithShape="1">
                <a:gsLst>
                  <a:gs pos="0">
                    <a:srgbClr val="8275DE"/>
                  </a:gs>
                  <a:gs pos="100000">
                    <a:schemeClr val="accent5">
                      <a:hueOff val="-83481"/>
                      <a:satOff val="52631"/>
                      <a:lumOff val="19360"/>
                    </a:schemeClr>
                  </a:gs>
                </a:gsLst>
                <a:lin ang="16200000" scaled="0"/>
              </a:gradFill>
              <a:ln w="9525" cap="flat">
                <a:solidFill>
                  <a:srgbClr val="867CC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672973" y="0"/>
                <a:ext cx="367285" cy="3021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 dirty="0"/>
                  <a:t>old</a:t>
                </a:r>
              </a:p>
            </p:txBody>
          </p:sp>
        </p:grpSp>
      </p:grpSp>
      <p:grpSp>
        <p:nvGrpSpPr>
          <p:cNvPr id="808" name="Group 808"/>
          <p:cNvGrpSpPr/>
          <p:nvPr/>
        </p:nvGrpSpPr>
        <p:grpSpPr>
          <a:xfrm>
            <a:off x="399686" y="3409239"/>
            <a:ext cx="8201700" cy="1384993"/>
            <a:chOff x="-1" y="0"/>
            <a:chExt cx="8201699" cy="1384992"/>
          </a:xfrm>
        </p:grpSpPr>
        <p:grpSp>
          <p:nvGrpSpPr>
            <p:cNvPr id="806" name="Group 806"/>
            <p:cNvGrpSpPr/>
            <p:nvPr/>
          </p:nvGrpSpPr>
          <p:grpSpPr>
            <a:xfrm>
              <a:off x="-1" y="0"/>
              <a:ext cx="8201699" cy="1384992"/>
              <a:chOff x="0" y="0"/>
              <a:chExt cx="8201697" cy="1384991"/>
            </a:xfrm>
          </p:grpSpPr>
          <p:sp>
            <p:nvSpPr>
              <p:cNvPr id="803" name="Shape 803"/>
              <p:cNvSpPr/>
              <p:nvPr/>
            </p:nvSpPr>
            <p:spPr>
              <a:xfrm>
                <a:off x="0" y="0"/>
                <a:ext cx="6609456" cy="13849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457200">
                  <a:defRPr sz="1600">
                    <a:solidFill>
                      <a:srgbClr val="B7C4D1"/>
                    </a:solidFill>
                    <a:uFillTx/>
                    <a:latin typeface="Ayuthaya"/>
                    <a:ea typeface="Ayuthaya"/>
                    <a:cs typeface="Ayuthaya"/>
                    <a:sym typeface="Ayuthaya"/>
                  </a:defRPr>
                </a:pPr>
                <a:r>
                  <a:rPr dirty="0">
                    <a:solidFill>
                      <a:srgbClr val="D78B40"/>
                    </a:solidFill>
                  </a:rPr>
                  <a:t>case class </a:t>
                </a:r>
                <a:r>
                  <a:rPr sz="2000" dirty="0">
                    <a:latin typeface="Consolas"/>
                    <a:cs typeface="Consolas"/>
                  </a:rPr>
                  <a:t>CountryContainer</a:t>
                </a:r>
                <a:r>
                  <a:rPr dirty="0"/>
                  <a:t>(country: Country) {</a:t>
                </a:r>
                <a:br>
                  <a:rPr dirty="0"/>
                </a:br>
                <a:r>
                  <a:rPr dirty="0"/>
                  <a:t>  </a:t>
                </a:r>
                <a:r>
                  <a:rPr dirty="0">
                    <a:solidFill>
                      <a:srgbClr val="D78B40"/>
                    </a:solidFill>
                  </a:rPr>
                  <a:t>def </a:t>
                </a:r>
                <a:r>
                  <a:rPr dirty="0">
                    <a:solidFill>
                      <a:srgbClr val="FFD080"/>
                    </a:solidFill>
                  </a:rPr>
                  <a:t>take</a:t>
                </a:r>
                <a:r>
                  <a:rPr dirty="0"/>
                  <a:t>(tax: </a:t>
                </a:r>
                <a:r>
                  <a:rPr dirty="0">
                    <a:solidFill>
                      <a:srgbClr val="5F9290"/>
                    </a:solidFill>
                  </a:rPr>
                  <a:t>BigDecimal</a:t>
                </a:r>
                <a:r>
                  <a:rPr dirty="0"/>
                  <a:t>): </a:t>
                </a:r>
                <a:r>
                  <a:rPr dirty="0" smtClean="0"/>
                  <a:t>TaxAndCountry</a:t>
                </a:r>
                <a:r>
                  <a:rPr lang="en-US" dirty="0" smtClean="0"/>
                  <a:t>Container</a:t>
                </a:r>
                <a:r>
                  <a:rPr dirty="0" smtClean="0"/>
                  <a:t> </a:t>
                </a:r>
                <a:r>
                  <a:rPr dirty="0"/>
                  <a:t>= </a:t>
                </a:r>
                <a:br>
                  <a:rPr dirty="0"/>
                </a:br>
                <a:r>
                  <a:rPr dirty="0"/>
                  <a:t>		</a:t>
                </a:r>
                <a:r>
                  <a:rPr dirty="0" smtClean="0"/>
                  <a:t>TaxAndCountry</a:t>
                </a:r>
                <a:r>
                  <a:rPr lang="en-US" dirty="0" smtClean="0"/>
                  <a:t>Container</a:t>
                </a:r>
                <a:r>
                  <a:rPr dirty="0" smtClean="0"/>
                  <a:t>(</a:t>
                </a:r>
                <a:r>
                  <a:rPr dirty="0"/>
                  <a:t>country</a:t>
                </a:r>
                <a:r>
                  <a:rPr dirty="0">
                    <a:solidFill>
                      <a:srgbClr val="D78B40"/>
                    </a:solidFill>
                  </a:rPr>
                  <a:t>, </a:t>
                </a:r>
                <a:r>
                  <a:rPr dirty="0"/>
                  <a:t>tax)</a:t>
                </a:r>
                <a:br>
                  <a:rPr dirty="0"/>
                </a:br>
                <a:r>
                  <a:rPr dirty="0"/>
                  <a:t>}</a:t>
                </a:r>
                <a:br>
                  <a:rPr dirty="0"/>
                </a:br>
                <a:endParaRPr dirty="0"/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7278732" y="42306"/>
                <a:ext cx="922965" cy="284416"/>
              </a:xfrm>
              <a:prstGeom prst="roundRect">
                <a:avLst>
                  <a:gd name="adj" fmla="val 46310"/>
                </a:avLst>
              </a:prstGeom>
              <a:gradFill flip="none" rotWithShape="1">
                <a:gsLst>
                  <a:gs pos="0">
                    <a:srgbClr val="8275DE"/>
                  </a:gs>
                  <a:gs pos="100000">
                    <a:schemeClr val="accent5">
                      <a:hueOff val="-83481"/>
                      <a:satOff val="52631"/>
                      <a:lumOff val="19360"/>
                    </a:schemeClr>
                  </a:gs>
                </a:gsLst>
                <a:lin ang="16200000" scaled="0"/>
              </a:gradFill>
              <a:ln w="9525" cap="flat">
                <a:solidFill>
                  <a:srgbClr val="867CC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7568277" y="17154"/>
                <a:ext cx="456363" cy="302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 dirty="0"/>
                  <a:t>new</a:t>
                </a:r>
              </a:p>
            </p:txBody>
          </p:sp>
        </p:grpSp>
        <p:sp>
          <p:nvSpPr>
            <p:cNvPr id="807" name="Shape 807"/>
            <p:cNvSpPr/>
            <p:nvPr/>
          </p:nvSpPr>
          <p:spPr>
            <a:xfrm>
              <a:off x="881245" y="603299"/>
              <a:ext cx="2812677" cy="284416"/>
            </a:xfrm>
            <a:prstGeom prst="roundRect">
              <a:avLst>
                <a:gd name="adj" fmla="val 46310"/>
              </a:avLst>
            </a:prstGeom>
            <a:gradFill flip="none" rotWithShape="1">
              <a:gsLst>
                <a:gs pos="0">
                  <a:schemeClr val="accent3">
                    <a:hueOff val="335885"/>
                    <a:satOff val="36921"/>
                    <a:lumOff val="33577"/>
                    <a:alpha val="52944"/>
                  </a:schemeClr>
                </a:gs>
                <a:gs pos="35000">
                  <a:srgbClr val="E0F7BF">
                    <a:alpha val="52944"/>
                  </a:srgbClr>
                </a:gs>
                <a:gs pos="100000">
                  <a:schemeClr val="accent3">
                    <a:hueOff val="391081"/>
                    <a:satOff val="41459"/>
                    <a:lumOff val="48115"/>
                    <a:alpha val="52944"/>
                  </a:schemeClr>
                </a:gs>
              </a:gsLst>
              <a:lin ang="16200000" scaled="0"/>
            </a:gradFill>
            <a:ln w="12700" cap="flat">
              <a:solidFill>
                <a:srgbClr val="367EB9">
                  <a:alpha val="52944"/>
                </a:srgbClr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/>
        </p:nvSpPr>
        <p:spPr>
          <a:xfrm>
            <a:off x="0" y="12987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813" name="Shape 813"/>
          <p:cNvSpPr>
            <a:spLocks noGrp="1"/>
          </p:cNvSpPr>
          <p:nvPr>
            <p:ph type="title" idx="4294967295"/>
          </p:nvPr>
        </p:nvSpPr>
        <p:spPr>
          <a:xfrm>
            <a:off x="191610" y="103967"/>
            <a:ext cx="8409776" cy="9801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3000" b="1" dirty="0">
                <a:solidFill>
                  <a:srgbClr val="3CC7C5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</a:rPr>
              <a:t>Extend the vocabulary when needed</a:t>
            </a:r>
            <a:endParaRPr sz="3000" dirty="0">
              <a:solidFill>
                <a:srgbClr val="64D4D2"/>
              </a:solidFill>
              <a:uFill>
                <a:solidFill>
                  <a:srgbClr val="64D4D2"/>
                </a:solidFill>
              </a:uFill>
              <a:sym typeface="Helvetica Neue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196172" y="1503511"/>
            <a:ext cx="5309855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case class </a:t>
            </a:r>
            <a:r>
              <a:rPr sz="2000" dirty="0" smtClean="0">
                <a:latin typeface="Consolas"/>
                <a:cs typeface="Consolas"/>
              </a:rPr>
              <a:t>TaxAndCountryContainer</a:t>
            </a:r>
            <a:r>
              <a:rPr lang="en-US" sz="2000" dirty="0" smtClean="0">
                <a:latin typeface="Consolas"/>
                <a:cs typeface="Consolas"/>
              </a:rPr>
              <a:t/>
            </a:r>
            <a:br>
              <a:rPr lang="en-US" sz="2000" dirty="0" smtClean="0">
                <a:latin typeface="Consolas"/>
                <a:cs typeface="Consolas"/>
              </a:rPr>
            </a:br>
            <a:r>
              <a:rPr sz="2000" dirty="0" smtClean="0">
                <a:latin typeface="Consolas"/>
                <a:cs typeface="Consolas"/>
              </a:rPr>
              <a:t>(</a:t>
            </a:r>
            <a:r>
              <a:rPr sz="2000" dirty="0">
                <a:latin typeface="Consolas"/>
                <a:cs typeface="Consolas"/>
              </a:rPr>
              <a:t>country: Country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tax: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latin typeface="Consolas"/>
                <a:cs typeface="Consolas"/>
              </a:rPr>
              <a:t>) </a:t>
            </a:r>
            <a:r>
              <a:rPr sz="2000" dirty="0" smtClean="0">
                <a:latin typeface="Consolas"/>
                <a:cs typeface="Consolas"/>
              </a:rPr>
              <a:t>{</a:t>
            </a:r>
            <a:endParaRPr lang="en-US" sz="2000" dirty="0" smtClean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15" name="Shape 815"/>
          <p:cNvSpPr/>
          <p:nvPr/>
        </p:nvSpPr>
        <p:spPr>
          <a:xfrm>
            <a:off x="493038" y="2233554"/>
            <a:ext cx="841216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ignore</a:t>
            </a:r>
            <a:r>
              <a:rPr sz="2000" dirty="0">
                <a:latin typeface="Consolas"/>
                <a:cs typeface="Consolas"/>
              </a:rPr>
              <a:t>(cartField: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2000" dirty="0">
                <a:latin typeface="Consolas"/>
                <a:cs typeface="Consolas"/>
              </a:rPr>
              <a:t>):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CountryToTaxCalculation </a:t>
            </a:r>
            <a:r>
              <a:rPr sz="2000" dirty="0">
                <a:latin typeface="Consolas"/>
                <a:cs typeface="Consolas"/>
              </a:rPr>
              <a:t>=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(country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(c: Cart) =&gt; (c.total - cartField(c)) * tax)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1043591" y="2339241"/>
            <a:ext cx="892711" cy="22220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7922" y="1393411"/>
            <a:ext cx="7149785" cy="562909"/>
            <a:chOff x="1388225" y="2290295"/>
            <a:chExt cx="7149785" cy="562909"/>
          </a:xfrm>
        </p:grpSpPr>
        <p:sp>
          <p:nvSpPr>
            <p:cNvPr id="8" name="Shape 756"/>
            <p:cNvSpPr/>
            <p:nvPr/>
          </p:nvSpPr>
          <p:spPr>
            <a:xfrm>
              <a:off x="2195736" y="2448449"/>
              <a:ext cx="634227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For(UK).take(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0.12)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.ignore(shipping)</a:t>
              </a:r>
              <a:endParaRPr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endParaRPr>
            </a:p>
          </p:txBody>
        </p:sp>
        <p:pic>
          <p:nvPicPr>
            <p:cNvPr id="409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388225" y="2290295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634106" y="2049669"/>
            <a:ext cx="6137450" cy="601570"/>
            <a:chOff x="3044409" y="2946553"/>
            <a:chExt cx="6137450" cy="601570"/>
          </a:xfrm>
        </p:grpSpPr>
        <p:sp>
          <p:nvSpPr>
            <p:cNvPr id="9" name="Shape 756"/>
            <p:cNvSpPr/>
            <p:nvPr/>
          </p:nvSpPr>
          <p:spPr>
            <a:xfrm>
              <a:off x="3853267" y="3148013"/>
              <a:ext cx="532859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For(UK) take 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0.12 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ignore shipping</a:t>
              </a:r>
              <a:endParaRPr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endParaRPr>
            </a:p>
          </p:txBody>
        </p:sp>
        <p:pic>
          <p:nvPicPr>
            <p:cNvPr id="10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3044409" y="2946553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201257" y="882778"/>
            <a:ext cx="560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UK the </a:t>
            </a:r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tax is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12%, ignore the shipping costs”</a:t>
            </a:r>
            <a:endParaRPr lang="he-IL" sz="1800" b="1" dirty="0">
              <a:solidFill>
                <a:schemeClr val="tx1"/>
              </a:solidFill>
              <a:uFill>
                <a:solidFill>
                  <a:srgbClr val="64D4D2"/>
                </a:solidFill>
              </a:u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145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hat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'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going on under the hood ?</a:t>
            </a:r>
          </a:p>
        </p:txBody>
      </p:sp>
      <p:sp>
        <p:nvSpPr>
          <p:cNvPr id="823" name="Shape 823"/>
          <p:cNvSpPr/>
          <p:nvPr/>
        </p:nvSpPr>
        <p:spPr>
          <a:xfrm>
            <a:off x="583839" y="1308499"/>
            <a:ext cx="336903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t>For(UK) take 0.12 ignore shipping</a:t>
            </a:r>
          </a:p>
        </p:txBody>
      </p:sp>
      <p:sp>
        <p:nvSpPr>
          <p:cNvPr id="824" name="Shape 824"/>
          <p:cNvSpPr/>
          <p:nvPr/>
        </p:nvSpPr>
        <p:spPr>
          <a:xfrm>
            <a:off x="166935" y="2290249"/>
            <a:ext cx="123648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>
                <a:solidFill>
                  <a:srgbClr val="2297B0"/>
                </a:solidFill>
                <a:latin typeface="Comic Sans MS"/>
                <a:cs typeface="Comic Sans MS"/>
              </a:rPr>
              <a:t>CountryContainer</a:t>
            </a:r>
          </a:p>
        </p:txBody>
      </p:sp>
      <p:grpSp>
        <p:nvGrpSpPr>
          <p:cNvPr id="828" name="Group 828"/>
          <p:cNvGrpSpPr/>
          <p:nvPr/>
        </p:nvGrpSpPr>
        <p:grpSpPr>
          <a:xfrm>
            <a:off x="437669" y="1734130"/>
            <a:ext cx="690821" cy="551423"/>
            <a:chOff x="0" y="0"/>
            <a:chExt cx="690819" cy="551421"/>
          </a:xfrm>
        </p:grpSpPr>
        <p:sp>
          <p:nvSpPr>
            <p:cNvPr id="825" name="Shape 825"/>
            <p:cNvSpPr/>
            <p:nvPr/>
          </p:nvSpPr>
          <p:spPr>
            <a:xfrm rot="10800000">
              <a:off x="296201" y="0"/>
              <a:ext cx="44456" cy="55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8" y="21600"/>
                  </a:moveTo>
                  <a:lnTo>
                    <a:pt x="21600" y="21530"/>
                  </a:lnTo>
                  <a:lnTo>
                    <a:pt x="19728" y="0"/>
                  </a:lnTo>
                  <a:lnTo>
                    <a:pt x="0" y="299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 flipH="1" flipV="1">
              <a:off x="261145" y="495754"/>
              <a:ext cx="40534" cy="5278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rgbClr val="2297B0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0" y="136252"/>
              <a:ext cx="690819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grpSp>
        <p:nvGrpSpPr>
          <p:cNvPr id="833" name="Group 833"/>
          <p:cNvGrpSpPr/>
          <p:nvPr/>
        </p:nvGrpSpPr>
        <p:grpSpPr>
          <a:xfrm>
            <a:off x="1052493" y="1580066"/>
            <a:ext cx="1229206" cy="855103"/>
            <a:chOff x="0" y="0"/>
            <a:chExt cx="1229204" cy="855102"/>
          </a:xfrm>
        </p:grpSpPr>
        <p:sp>
          <p:nvSpPr>
            <p:cNvPr id="829" name="Shape 829"/>
            <p:cNvSpPr/>
            <p:nvPr/>
          </p:nvSpPr>
          <p:spPr>
            <a:xfrm>
              <a:off x="361460" y="0"/>
              <a:ext cx="208663" cy="85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0979" y="0"/>
                  </a:lnTo>
                  <a:lnTo>
                    <a:pt x="14441" y="300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67195" y="9889"/>
              <a:ext cx="63060" cy="821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51088" y="290316"/>
              <a:ext cx="64369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</a:rPr>
                <a:t>(</a:t>
              </a:r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invokes</a:t>
              </a:r>
              <a:r>
                <a:rPr dirty="0">
                  <a:solidFill>
                    <a:srgbClr val="2297B0"/>
                  </a:solidFill>
                </a:rPr>
                <a:t>)</a:t>
              </a:r>
            </a:p>
          </p:txBody>
        </p:sp>
        <p:sp>
          <p:nvSpPr>
            <p:cNvPr id="832" name="Shape 832"/>
            <p:cNvSpPr/>
            <p:nvPr/>
          </p:nvSpPr>
          <p:spPr>
            <a:xfrm>
              <a:off x="0" y="100613"/>
              <a:ext cx="1229204" cy="119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38" name="Group 838"/>
          <p:cNvGrpSpPr/>
          <p:nvPr/>
        </p:nvGrpSpPr>
        <p:grpSpPr>
          <a:xfrm>
            <a:off x="1898169" y="1899230"/>
            <a:ext cx="690821" cy="889001"/>
            <a:chOff x="0" y="0"/>
            <a:chExt cx="690819" cy="889000"/>
          </a:xfrm>
        </p:grpSpPr>
        <p:grpSp>
          <p:nvGrpSpPr>
            <p:cNvPr id="836" name="Group 836"/>
            <p:cNvGrpSpPr/>
            <p:nvPr/>
          </p:nvGrpSpPr>
          <p:grpSpPr>
            <a:xfrm>
              <a:off x="235745" y="0"/>
              <a:ext cx="128188" cy="889000"/>
              <a:chOff x="0" y="0"/>
              <a:chExt cx="128186" cy="889000"/>
            </a:xfrm>
          </p:grpSpPr>
          <p:sp>
            <p:nvSpPr>
              <p:cNvPr id="834" name="Shape 834"/>
              <p:cNvSpPr/>
              <p:nvPr/>
            </p:nvSpPr>
            <p:spPr>
              <a:xfrm rot="10800000">
                <a:off x="56517" y="0"/>
                <a:ext cx="71670" cy="889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835" name="Shape 835"/>
              <p:cNvSpPr/>
              <p:nvPr/>
            </p:nvSpPr>
            <p:spPr>
              <a:xfrm flipH="1" flipV="1">
                <a:off x="0" y="799254"/>
                <a:ext cx="65347" cy="8509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837" name="Shape 837"/>
            <p:cNvSpPr/>
            <p:nvPr/>
          </p:nvSpPr>
          <p:spPr>
            <a:xfrm>
              <a:off x="0" y="161652"/>
              <a:ext cx="690819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sp>
        <p:nvSpPr>
          <p:cNvPr id="839" name="Shape 839"/>
          <p:cNvSpPr/>
          <p:nvPr/>
        </p:nvSpPr>
        <p:spPr>
          <a:xfrm>
            <a:off x="1520968" y="2982867"/>
            <a:ext cx="111825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2297B0"/>
                </a:solidFill>
                <a:latin typeface="Comic Sans MS"/>
                <a:cs typeface="Comic Sans MS"/>
              </a:rPr>
              <a:t>TaxAndCountry</a:t>
            </a:r>
            <a:br>
              <a:rPr>
                <a:solidFill>
                  <a:srgbClr val="2297B0"/>
                </a:solidFill>
                <a:latin typeface="Comic Sans MS"/>
                <a:cs typeface="Comic Sans MS"/>
              </a:rPr>
            </a:br>
            <a:r>
              <a:rPr>
                <a:solidFill>
                  <a:srgbClr val="2297B0"/>
                </a:solidFill>
                <a:latin typeface="Comic Sans MS"/>
                <a:cs typeface="Comic Sans MS"/>
              </a:rPr>
              <a:t> Container</a:t>
            </a:r>
          </a:p>
        </p:txBody>
      </p:sp>
      <p:grpSp>
        <p:nvGrpSpPr>
          <p:cNvPr id="845" name="Group 845"/>
          <p:cNvGrpSpPr/>
          <p:nvPr/>
        </p:nvGrpSpPr>
        <p:grpSpPr>
          <a:xfrm>
            <a:off x="2366851" y="1619452"/>
            <a:ext cx="1229205" cy="1517781"/>
            <a:chOff x="0" y="-288269"/>
            <a:chExt cx="1229204" cy="1517780"/>
          </a:xfrm>
        </p:grpSpPr>
        <p:grpSp>
          <p:nvGrpSpPr>
            <p:cNvPr id="842" name="Group 842"/>
            <p:cNvGrpSpPr/>
            <p:nvPr/>
          </p:nvGrpSpPr>
          <p:grpSpPr>
            <a:xfrm>
              <a:off x="204360" y="-288269"/>
              <a:ext cx="343996" cy="1517780"/>
              <a:chOff x="133107" y="0"/>
              <a:chExt cx="343994" cy="1517778"/>
            </a:xfrm>
          </p:grpSpPr>
          <p:sp>
            <p:nvSpPr>
              <p:cNvPr id="840" name="Shape 840"/>
              <p:cNvSpPr/>
              <p:nvPr/>
            </p:nvSpPr>
            <p:spPr>
              <a:xfrm>
                <a:off x="133107" y="0"/>
                <a:ext cx="237262" cy="1517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631" y="0"/>
                    </a:lnTo>
                    <a:lnTo>
                      <a:pt x="10424" y="300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365174" y="17554"/>
                <a:ext cx="111929" cy="14575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43" name="Shape 843"/>
            <p:cNvSpPr/>
            <p:nvPr/>
          </p:nvSpPr>
          <p:spPr>
            <a:xfrm>
              <a:off x="117830" y="613925"/>
              <a:ext cx="64369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</a:rPr>
                <a:t>(</a:t>
              </a:r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invokes</a:t>
              </a:r>
              <a:r>
                <a:rPr dirty="0">
                  <a:solidFill>
                    <a:srgbClr val="2297B0"/>
                  </a:solidFill>
                </a:rPr>
                <a:t>)</a:t>
              </a:r>
            </a:p>
          </p:txBody>
        </p:sp>
        <p:sp>
          <p:nvSpPr>
            <p:cNvPr id="844" name="Shape 844"/>
            <p:cNvSpPr/>
            <p:nvPr/>
          </p:nvSpPr>
          <p:spPr>
            <a:xfrm>
              <a:off x="0" y="0"/>
              <a:ext cx="1229204" cy="11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50" name="Group 850"/>
          <p:cNvGrpSpPr/>
          <p:nvPr/>
        </p:nvGrpSpPr>
        <p:grpSpPr>
          <a:xfrm>
            <a:off x="3157400" y="2148645"/>
            <a:ext cx="690821" cy="1182984"/>
            <a:chOff x="0" y="0"/>
            <a:chExt cx="690820" cy="1182982"/>
          </a:xfrm>
        </p:grpSpPr>
        <p:grpSp>
          <p:nvGrpSpPr>
            <p:cNvPr id="848" name="Group 848"/>
            <p:cNvGrpSpPr/>
            <p:nvPr/>
          </p:nvGrpSpPr>
          <p:grpSpPr>
            <a:xfrm>
              <a:off x="217533" y="0"/>
              <a:ext cx="170578" cy="1182982"/>
              <a:chOff x="0" y="0"/>
              <a:chExt cx="170576" cy="1182981"/>
            </a:xfrm>
          </p:grpSpPr>
          <p:sp>
            <p:nvSpPr>
              <p:cNvPr id="846" name="Shape 846"/>
              <p:cNvSpPr/>
              <p:nvPr/>
            </p:nvSpPr>
            <p:spPr>
              <a:xfrm rot="10800000">
                <a:off x="75206" y="0"/>
                <a:ext cx="95371" cy="1182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847" name="Shape 847"/>
              <p:cNvSpPr/>
              <p:nvPr/>
            </p:nvSpPr>
            <p:spPr>
              <a:xfrm flipH="1" flipV="1">
                <a:off x="0" y="1063558"/>
                <a:ext cx="86956" cy="11323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rgbClr val="2297B0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849" name="Shape 849"/>
            <p:cNvSpPr/>
            <p:nvPr/>
          </p:nvSpPr>
          <p:spPr>
            <a:xfrm>
              <a:off x="0" y="618307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sp>
        <p:nvSpPr>
          <p:cNvPr id="851" name="Shape 851"/>
          <p:cNvSpPr/>
          <p:nvPr/>
        </p:nvSpPr>
        <p:spPr>
          <a:xfrm>
            <a:off x="2727400" y="3404125"/>
            <a:ext cx="173426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>
                <a:solidFill>
                  <a:srgbClr val="2297B0"/>
                </a:solidFill>
                <a:latin typeface="Comic Sans MS"/>
                <a:cs typeface="Comic Sans MS"/>
              </a:rPr>
              <a:t>CountryToTaxCalculation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2" animBg="1" advAuto="0"/>
      <p:bldP spid="828" grpId="1" advAuto="0"/>
      <p:bldP spid="833" grpId="3" animBg="1" advAuto="0"/>
      <p:bldP spid="838" grpId="4" advAuto="0"/>
      <p:bldP spid="839" grpId="5" animBg="1" advAuto="0"/>
      <p:bldP spid="845" grpId="6" animBg="1" advAuto="0"/>
      <p:bldP spid="850" grpId="7" advAuto="0"/>
      <p:bldP spid="851" grpId="8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149400" y="149400"/>
            <a:ext cx="8845200" cy="4844700"/>
          </a:xfrm>
          <a:prstGeom prst="rect">
            <a:avLst/>
          </a:prstGeom>
          <a:solidFill>
            <a:srgbClr val="64D4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89024" y="1979700"/>
            <a:ext cx="4940632" cy="163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Introduction to DSLs</a:t>
            </a:r>
          </a:p>
        </p:txBody>
      </p:sp>
      <p:sp>
        <p:nvSpPr>
          <p:cNvPr id="474" name="Shape 474"/>
          <p:cNvSpPr/>
          <p:nvPr/>
        </p:nvSpPr>
        <p:spPr>
          <a:xfrm>
            <a:off x="512999" y="3688174"/>
            <a:ext cx="906301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89024" y="255625"/>
            <a:ext cx="19338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oiret One"/>
                <a:ea typeface="Poiret One"/>
                <a:cs typeface="Poiret One"/>
                <a:sym typeface="Poiret One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Shape 862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576072">
              <a:defRPr sz="302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88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02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will “for Canada the tax is 15%” still work ??</a:t>
            </a:r>
          </a:p>
        </p:txBody>
      </p:sp>
      <p:sp>
        <p:nvSpPr>
          <p:cNvPr id="864" name="Shape 864"/>
          <p:cNvSpPr/>
          <p:nvPr/>
        </p:nvSpPr>
        <p:spPr>
          <a:xfrm>
            <a:off x="547295" y="1379540"/>
            <a:ext cx="237843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dirty="0"/>
              <a:t>For(CANADA) take </a:t>
            </a:r>
            <a:r>
              <a:rPr dirty="0">
                <a:solidFill>
                  <a:srgbClr val="7AA8C7"/>
                </a:solidFill>
              </a:rPr>
              <a:t>0.17 </a:t>
            </a:r>
            <a:endParaRPr dirty="0">
              <a:solidFill>
                <a:srgbClr val="D78B40"/>
              </a:solidFill>
            </a:endParaRPr>
          </a:p>
        </p:txBody>
      </p:sp>
      <p:grpSp>
        <p:nvGrpSpPr>
          <p:cNvPr id="879" name="Group 879"/>
          <p:cNvGrpSpPr/>
          <p:nvPr/>
        </p:nvGrpSpPr>
        <p:grpSpPr>
          <a:xfrm>
            <a:off x="477307" y="1588215"/>
            <a:ext cx="2422055" cy="1285353"/>
            <a:chOff x="0" y="0"/>
            <a:chExt cx="2422054" cy="1285351"/>
          </a:xfrm>
        </p:grpSpPr>
        <p:sp>
          <p:nvSpPr>
            <p:cNvPr id="865" name="Shape 865"/>
            <p:cNvSpPr/>
            <p:nvPr/>
          </p:nvSpPr>
          <p:spPr>
            <a:xfrm>
              <a:off x="9258" y="0"/>
              <a:ext cx="1229204" cy="11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787369"/>
              <a:ext cx="123648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CountryContainer</a:t>
              </a:r>
            </a:p>
          </p:txBody>
        </p:sp>
        <p:sp>
          <p:nvSpPr>
            <p:cNvPr id="867" name="Shape 867"/>
            <p:cNvSpPr/>
            <p:nvPr/>
          </p:nvSpPr>
          <p:spPr>
            <a:xfrm>
              <a:off x="1247018" y="77186"/>
              <a:ext cx="208663" cy="85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0979" y="0"/>
                  </a:lnTo>
                  <a:lnTo>
                    <a:pt x="14441" y="300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52753" y="87076"/>
              <a:ext cx="63060" cy="8211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136646" y="367502"/>
              <a:ext cx="673945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  <p:grpSp>
          <p:nvGrpSpPr>
            <p:cNvPr id="872" name="Group 872"/>
            <p:cNvGrpSpPr/>
            <p:nvPr/>
          </p:nvGrpSpPr>
          <p:grpSpPr>
            <a:xfrm>
              <a:off x="531879" y="231250"/>
              <a:ext cx="79512" cy="551422"/>
              <a:chOff x="0" y="0"/>
              <a:chExt cx="79510" cy="551420"/>
            </a:xfrm>
          </p:grpSpPr>
          <p:sp>
            <p:nvSpPr>
              <p:cNvPr id="870" name="Shape 870"/>
              <p:cNvSpPr/>
              <p:nvPr/>
            </p:nvSpPr>
            <p:spPr>
              <a:xfrm rot="10800000">
                <a:off x="35055" y="0"/>
                <a:ext cx="44456" cy="55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1" name="Shape 871"/>
              <p:cNvSpPr/>
              <p:nvPr/>
            </p:nvSpPr>
            <p:spPr>
              <a:xfrm flipH="1" flipV="1">
                <a:off x="0" y="495754"/>
                <a:ext cx="40533" cy="5278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73" name="Shape 873"/>
            <p:cNvSpPr/>
            <p:nvPr/>
          </p:nvSpPr>
          <p:spPr>
            <a:xfrm>
              <a:off x="270733" y="367502"/>
              <a:ext cx="66057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</a:rPr>
                <a:t>(</a:t>
              </a:r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returns</a:t>
              </a:r>
              <a:r>
                <a:rPr dirty="0">
                  <a:solidFill>
                    <a:srgbClr val="2297B0"/>
                  </a:solidFill>
                </a:rPr>
                <a:t>)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885557" y="177800"/>
              <a:ext cx="1229205" cy="11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77" name="Group 877"/>
            <p:cNvGrpSpPr/>
            <p:nvPr/>
          </p:nvGrpSpPr>
          <p:grpSpPr>
            <a:xfrm>
              <a:off x="1966979" y="396350"/>
              <a:ext cx="128188" cy="889001"/>
              <a:chOff x="0" y="0"/>
              <a:chExt cx="128186" cy="889000"/>
            </a:xfrm>
          </p:grpSpPr>
          <p:sp>
            <p:nvSpPr>
              <p:cNvPr id="875" name="Shape 875"/>
              <p:cNvSpPr/>
              <p:nvPr/>
            </p:nvSpPr>
            <p:spPr>
              <a:xfrm rot="10800000">
                <a:off x="56517" y="0"/>
                <a:ext cx="71670" cy="889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6" name="Shape 876"/>
              <p:cNvSpPr/>
              <p:nvPr/>
            </p:nvSpPr>
            <p:spPr>
              <a:xfrm flipH="1" flipV="1">
                <a:off x="0" y="799254"/>
                <a:ext cx="65347" cy="8509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878" name="Shape 878"/>
            <p:cNvSpPr/>
            <p:nvPr/>
          </p:nvSpPr>
          <p:spPr>
            <a:xfrm>
              <a:off x="1731233" y="558002"/>
              <a:ext cx="69082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2297B0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sp>
        <p:nvSpPr>
          <p:cNvPr id="880" name="Shape 880"/>
          <p:cNvSpPr/>
          <p:nvPr/>
        </p:nvSpPr>
        <p:spPr>
          <a:xfrm>
            <a:off x="1725975" y="2960003"/>
            <a:ext cx="174770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>
                <a:solidFill>
                  <a:srgbClr val="2297B0"/>
                </a:solidFill>
                <a:latin typeface="Comic Sans MS"/>
                <a:cs typeface="Comic Sans MS"/>
              </a:rPr>
              <a:t>TaxAndCountryContainer</a:t>
            </a:r>
          </a:p>
        </p:txBody>
      </p:sp>
      <p:sp>
        <p:nvSpPr>
          <p:cNvPr id="881" name="Shape 881"/>
          <p:cNvSpPr/>
          <p:nvPr/>
        </p:nvSpPr>
        <p:spPr>
          <a:xfrm>
            <a:off x="3505742" y="2901455"/>
            <a:ext cx="2472615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6">
                    <a:satOff val="-17214"/>
                    <a:lumOff val="15147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!= </a:t>
            </a:r>
            <a:r>
              <a:rPr b="1"/>
              <a:t>CountryToTaxCalculation</a:t>
            </a:r>
            <a: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2556" y="2582333"/>
            <a:ext cx="923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0333" y="2173111"/>
            <a:ext cx="923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" grpId="1" animBg="1" advAuto="0"/>
      <p:bldP spid="880" grpId="2" animBg="1" advAuto="0"/>
      <p:bldP spid="881" grpId="3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/>
        </p:nvSpPr>
        <p:spPr>
          <a:xfrm>
            <a:off x="0" y="12987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886" name="Shape 886"/>
          <p:cNvSpPr>
            <a:spLocks noGrp="1"/>
          </p:cNvSpPr>
          <p:nvPr>
            <p:ph type="title" idx="4294967295"/>
          </p:nvPr>
        </p:nvSpPr>
        <p:spPr>
          <a:xfrm>
            <a:off x="191610" y="103967"/>
            <a:ext cx="8409776" cy="980184"/>
          </a:xfrm>
          <a:prstGeom prst="rect">
            <a:avLst/>
          </a:prstGeom>
        </p:spPr>
        <p:txBody>
          <a:bodyPr>
            <a:normAutofit/>
          </a:bodyPr>
          <a:lstStyle>
            <a:lvl1pPr defTabSz="813816">
              <a:defRPr sz="4450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4800" dirty="0">
                <a:solidFill>
                  <a:srgbClr val="3CC7C5"/>
                </a:solidFill>
              </a:rPr>
              <a:t>Fix when </a:t>
            </a:r>
            <a:r>
              <a:rPr lang="en-US" sz="4800" dirty="0" smtClean="0">
                <a:solidFill>
                  <a:srgbClr val="3CC7C5"/>
                </a:solidFill>
              </a:rPr>
              <a:t>needed</a:t>
            </a: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222782" y="1891030"/>
            <a:ext cx="7887284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dirty="0">
                <a:solidFill>
                  <a:srgbClr val="D78B40"/>
                </a:solidFill>
              </a:rPr>
              <a:t>implicit def </a:t>
            </a:r>
            <a:r>
              <a:rPr dirty="0">
                <a:solidFill>
                  <a:srgbClr val="FFD080"/>
                </a:solidFill>
              </a:rPr>
              <a:t>taxAndCountryToTaxCalculation</a:t>
            </a: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dirty="0">
                <a:solidFill>
                  <a:srgbClr val="FFD080"/>
                </a:solidFill>
              </a:rPr>
              <a:t> </a:t>
            </a:r>
            <a:r>
              <a:rPr dirty="0"/>
              <a:t>(taxAndCountry: TaxAndCountry): </a:t>
            </a:r>
            <a:r>
              <a:rPr dirty="0">
                <a:solidFill>
                  <a:srgbClr val="5F9290"/>
                </a:solidFill>
              </a:rPr>
              <a:t>CountryToTaxCalculation </a:t>
            </a:r>
            <a:r>
              <a:rPr dirty="0"/>
              <a:t>= {</a:t>
            </a:r>
            <a:br>
              <a:rPr dirty="0"/>
            </a:br>
            <a:r>
              <a:rPr dirty="0"/>
              <a:t>   (taxAndCountry.country</a:t>
            </a:r>
            <a:r>
              <a:rPr dirty="0">
                <a:solidFill>
                  <a:srgbClr val="D78B40"/>
                </a:solidFill>
              </a:rPr>
              <a:t>,</a:t>
            </a: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dirty="0">
                <a:solidFill>
                  <a:srgbClr val="D78B40"/>
                </a:solidFill>
              </a:rPr>
              <a:t>        </a:t>
            </a:r>
            <a:r>
              <a:rPr dirty="0"/>
              <a:t>{ (cart: Cart) =&gt; (cart.total * </a:t>
            </a:r>
            <a:r>
              <a:rPr sz="2000" dirty="0">
                <a:latin typeface="Consolas"/>
                <a:cs typeface="Consolas"/>
              </a:rPr>
              <a:t>taxAndCountry.tax</a:t>
            </a:r>
            <a:r>
              <a:rPr dirty="0"/>
              <a:t>) })</a:t>
            </a:r>
            <a:br>
              <a:rPr dirty="0"/>
            </a:br>
            <a:r>
              <a:rPr dirty="0"/>
              <a:t>}</a:t>
            </a:r>
            <a:br>
              <a:rPr dirty="0"/>
            </a:br>
            <a:endParaRPr dirty="0"/>
          </a:p>
        </p:txBody>
      </p:sp>
      <p:sp>
        <p:nvSpPr>
          <p:cNvPr id="5" name="Shape 816"/>
          <p:cNvSpPr/>
          <p:nvPr/>
        </p:nvSpPr>
        <p:spPr>
          <a:xfrm>
            <a:off x="264065" y="1891030"/>
            <a:ext cx="1005848" cy="318289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Shape 890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hat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'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going on under the hood ?</a:t>
            </a:r>
          </a:p>
        </p:txBody>
      </p:sp>
      <p:grpSp>
        <p:nvGrpSpPr>
          <p:cNvPr id="907" name="Group 907"/>
          <p:cNvGrpSpPr/>
          <p:nvPr/>
        </p:nvGrpSpPr>
        <p:grpSpPr>
          <a:xfrm>
            <a:off x="477307" y="1379540"/>
            <a:ext cx="2448422" cy="1494028"/>
            <a:chOff x="0" y="0"/>
            <a:chExt cx="2448420" cy="1494026"/>
          </a:xfrm>
        </p:grpSpPr>
        <p:sp>
          <p:nvSpPr>
            <p:cNvPr id="892" name="Shape 892"/>
            <p:cNvSpPr/>
            <p:nvPr/>
          </p:nvSpPr>
          <p:spPr>
            <a:xfrm>
              <a:off x="69988" y="0"/>
              <a:ext cx="2378432" cy="548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457200">
                <a:defRPr sz="1300">
                  <a:uFillTx/>
                  <a:latin typeface="Ayuthaya"/>
                  <a:ea typeface="Ayuthaya"/>
                  <a:cs typeface="Ayuthaya"/>
                  <a:sym typeface="Ayuthaya"/>
                </a:defRPr>
              </a:pPr>
              <a:r>
                <a:t>For(CANADA) take </a:t>
              </a:r>
              <a:r>
                <a:rPr>
                  <a:solidFill>
                    <a:srgbClr val="7AA8C7"/>
                  </a:solidFill>
                </a:rPr>
                <a:t>0.17 </a:t>
              </a:r>
              <a:endParaRPr>
                <a:solidFill>
                  <a:srgbClr val="D78B40"/>
                </a:solidFill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9258" y="208675"/>
              <a:ext cx="1229204" cy="11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996045"/>
              <a:ext cx="123648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3DBFDA"/>
                  </a:solidFill>
                  <a:latin typeface="Comic Sans MS"/>
                  <a:cs typeface="Comic Sans MS"/>
                </a:rPr>
                <a:t>CountryContainer</a:t>
              </a:r>
            </a:p>
          </p:txBody>
        </p:sp>
        <p:sp>
          <p:nvSpPr>
            <p:cNvPr id="895" name="Shape 895"/>
            <p:cNvSpPr/>
            <p:nvPr/>
          </p:nvSpPr>
          <p:spPr>
            <a:xfrm>
              <a:off x="1247018" y="285861"/>
              <a:ext cx="208663" cy="85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0979" y="0"/>
                  </a:lnTo>
                  <a:lnTo>
                    <a:pt x="14441" y="3009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1452753" y="295751"/>
              <a:ext cx="63060" cy="821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1136646" y="576178"/>
              <a:ext cx="67394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  <p:grpSp>
          <p:nvGrpSpPr>
            <p:cNvPr id="900" name="Group 900"/>
            <p:cNvGrpSpPr/>
            <p:nvPr/>
          </p:nvGrpSpPr>
          <p:grpSpPr>
            <a:xfrm>
              <a:off x="531879" y="439925"/>
              <a:ext cx="79512" cy="551422"/>
              <a:chOff x="0" y="0"/>
              <a:chExt cx="79510" cy="551420"/>
            </a:xfrm>
          </p:grpSpPr>
          <p:sp>
            <p:nvSpPr>
              <p:cNvPr id="898" name="Shape 898"/>
              <p:cNvSpPr/>
              <p:nvPr/>
            </p:nvSpPr>
            <p:spPr>
              <a:xfrm rot="10800000">
                <a:off x="35055" y="0"/>
                <a:ext cx="44456" cy="55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9" name="Shape 899"/>
              <p:cNvSpPr/>
              <p:nvPr/>
            </p:nvSpPr>
            <p:spPr>
              <a:xfrm flipH="1" flipV="1">
                <a:off x="0" y="495754"/>
                <a:ext cx="40533" cy="5278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01" name="Shape 901"/>
            <p:cNvSpPr/>
            <p:nvPr/>
          </p:nvSpPr>
          <p:spPr>
            <a:xfrm>
              <a:off x="270733" y="576178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3DBFDA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902" name="Shape 902"/>
            <p:cNvSpPr/>
            <p:nvPr/>
          </p:nvSpPr>
          <p:spPr>
            <a:xfrm>
              <a:off x="885557" y="386475"/>
              <a:ext cx="1229205" cy="11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905" name="Group 905"/>
            <p:cNvGrpSpPr/>
            <p:nvPr/>
          </p:nvGrpSpPr>
          <p:grpSpPr>
            <a:xfrm>
              <a:off x="1966979" y="605025"/>
              <a:ext cx="128188" cy="889001"/>
              <a:chOff x="0" y="0"/>
              <a:chExt cx="128186" cy="889000"/>
            </a:xfrm>
          </p:grpSpPr>
          <p:sp>
            <p:nvSpPr>
              <p:cNvPr id="903" name="Shape 903"/>
              <p:cNvSpPr/>
              <p:nvPr/>
            </p:nvSpPr>
            <p:spPr>
              <a:xfrm rot="10800000">
                <a:off x="56517" y="0"/>
                <a:ext cx="71670" cy="889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4" name="Shape 904"/>
              <p:cNvSpPr/>
              <p:nvPr/>
            </p:nvSpPr>
            <p:spPr>
              <a:xfrm flipH="1" flipV="1">
                <a:off x="0" y="799254"/>
                <a:ext cx="65347" cy="8509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06" name="Shape 906"/>
            <p:cNvSpPr/>
            <p:nvPr/>
          </p:nvSpPr>
          <p:spPr>
            <a:xfrm>
              <a:off x="1731233" y="766678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rgbClr val="3DBFDA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sp>
        <p:nvSpPr>
          <p:cNvPr id="908" name="Shape 908"/>
          <p:cNvSpPr/>
          <p:nvPr/>
        </p:nvSpPr>
        <p:spPr>
          <a:xfrm>
            <a:off x="1971040" y="2928503"/>
            <a:ext cx="111825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>
                <a:solidFill>
                  <a:srgbClr val="3DBFDA"/>
                </a:solidFill>
                <a:latin typeface="Comic Sans MS"/>
                <a:cs typeface="Comic Sans MS"/>
              </a:rPr>
              <a:t>TaxAndCountry</a:t>
            </a:r>
          </a:p>
        </p:txBody>
      </p:sp>
      <p:grpSp>
        <p:nvGrpSpPr>
          <p:cNvPr id="913" name="Group 913"/>
          <p:cNvGrpSpPr/>
          <p:nvPr/>
        </p:nvGrpSpPr>
        <p:grpSpPr>
          <a:xfrm>
            <a:off x="1874901" y="3158044"/>
            <a:ext cx="1429962" cy="627623"/>
            <a:chOff x="0" y="0"/>
            <a:chExt cx="1429960" cy="627621"/>
          </a:xfrm>
        </p:grpSpPr>
        <p:grpSp>
          <p:nvGrpSpPr>
            <p:cNvPr id="911" name="Group 911"/>
            <p:cNvGrpSpPr/>
            <p:nvPr/>
          </p:nvGrpSpPr>
          <p:grpSpPr>
            <a:xfrm>
              <a:off x="604045" y="0"/>
              <a:ext cx="90499" cy="627621"/>
              <a:chOff x="0" y="0"/>
              <a:chExt cx="90498" cy="627620"/>
            </a:xfrm>
          </p:grpSpPr>
          <p:sp>
            <p:nvSpPr>
              <p:cNvPr id="909" name="Shape 909"/>
              <p:cNvSpPr/>
              <p:nvPr/>
            </p:nvSpPr>
            <p:spPr>
              <a:xfrm rot="10800000">
                <a:off x="39900" y="0"/>
                <a:ext cx="50599" cy="627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Comic Sans MS"/>
                  <a:cs typeface="Comic Sans MS"/>
                </a:endParaRPr>
              </a:p>
            </p:txBody>
          </p:sp>
          <p:sp>
            <p:nvSpPr>
              <p:cNvPr id="910" name="Shape 910"/>
              <p:cNvSpPr/>
              <p:nvPr/>
            </p:nvSpPr>
            <p:spPr>
              <a:xfrm flipH="1" flipV="1">
                <a:off x="0" y="564262"/>
                <a:ext cx="46134" cy="60076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912" name="Shape 912"/>
            <p:cNvSpPr/>
            <p:nvPr/>
          </p:nvSpPr>
          <p:spPr>
            <a:xfrm>
              <a:off x="0" y="179625"/>
              <a:ext cx="142996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3DBFDA"/>
                  </a:solidFill>
                  <a:latin typeface="Comic Sans MS"/>
                  <a:cs typeface="Comic Sans MS"/>
                </a:rPr>
                <a:t>(</a:t>
              </a:r>
              <a:r>
                <a:rPr b="1" dirty="0">
                  <a:solidFill>
                    <a:srgbClr val="3DBFDA"/>
                  </a:solidFill>
                  <a:latin typeface="Comic Sans MS"/>
                  <a:cs typeface="Comic Sans MS"/>
                </a:rPr>
                <a:t>implicit conversion</a:t>
              </a:r>
              <a:r>
                <a:rPr dirty="0">
                  <a:solidFill>
                    <a:srgbClr val="3DBFDA"/>
                  </a:solidFill>
                  <a:latin typeface="Comic Sans MS"/>
                  <a:cs typeface="Comic Sans MS"/>
                </a:rPr>
                <a:t>)</a:t>
              </a:r>
            </a:p>
          </p:txBody>
        </p:sp>
      </p:grpSp>
      <p:sp>
        <p:nvSpPr>
          <p:cNvPr id="914" name="Shape 914"/>
          <p:cNvSpPr/>
          <p:nvPr/>
        </p:nvSpPr>
        <p:spPr>
          <a:xfrm>
            <a:off x="1712777" y="3849886"/>
            <a:ext cx="173426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100">
                <a:uFillTx/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>
                <a:solidFill>
                  <a:srgbClr val="3DBFDA"/>
                </a:solidFill>
                <a:latin typeface="Comic Sans MS"/>
                <a:cs typeface="Comic Sans MS"/>
              </a:rPr>
              <a:t>CountryToTaxCalculation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" grpId="1" animBg="1" advAuto="0"/>
      <p:bldP spid="908" grpId="2" animBg="1" advAuto="0"/>
      <p:bldP spid="913" grpId="3" animBg="1" advAuto="0"/>
      <p:bldP spid="914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743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 smtClean="0">
                <a:solidFill>
                  <a:srgbClr val="3CC7C5"/>
                </a:solidFill>
                <a:sym typeface="Helvetica Neue"/>
              </a:rPr>
              <a:t>Workflow </a:t>
            </a:r>
            <a:endParaRPr sz="2800" dirty="0">
              <a:solidFill>
                <a:schemeClr val="tx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Shape 1135"/>
          <p:cNvSpPr/>
          <p:nvPr/>
        </p:nvSpPr>
        <p:spPr>
          <a:xfrm>
            <a:off x="652925" y="1225950"/>
            <a:ext cx="1998899" cy="612900"/>
          </a:xfrm>
          <a:prstGeom prst="rect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1136"/>
          <p:cNvSpPr/>
          <p:nvPr/>
        </p:nvSpPr>
        <p:spPr>
          <a:xfrm>
            <a:off x="652925" y="2278587"/>
            <a:ext cx="1998899" cy="612900"/>
          </a:xfrm>
          <a:prstGeom prst="rect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1137"/>
          <p:cNvSpPr/>
          <p:nvPr/>
        </p:nvSpPr>
        <p:spPr>
          <a:xfrm>
            <a:off x="652925" y="3331225"/>
            <a:ext cx="1998899" cy="612900"/>
          </a:xfrm>
          <a:prstGeom prst="rect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1138"/>
          <p:cNvSpPr txBox="1">
            <a:spLocks/>
          </p:cNvSpPr>
          <p:nvPr/>
        </p:nvSpPr>
        <p:spPr>
          <a:xfrm>
            <a:off x="772325" y="1336200"/>
            <a:ext cx="1760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Break the English rules down</a:t>
            </a:r>
            <a:endParaRPr lang="e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Shape 1139"/>
          <p:cNvSpPr txBox="1">
            <a:spLocks/>
          </p:cNvSpPr>
          <p:nvPr/>
        </p:nvSpPr>
        <p:spPr>
          <a:xfrm>
            <a:off x="757492" y="2388837"/>
            <a:ext cx="2071484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Understand the relationships</a:t>
            </a:r>
            <a:endParaRPr lang="e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Shape 1140"/>
          <p:cNvSpPr txBox="1">
            <a:spLocks/>
          </p:cNvSpPr>
          <p:nvPr/>
        </p:nvSpPr>
        <p:spPr>
          <a:xfrm>
            <a:off x="772325" y="3441462"/>
            <a:ext cx="1760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Create domain abstractions</a:t>
            </a:r>
            <a:endParaRPr lang="e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Shape 1141"/>
          <p:cNvSpPr/>
          <p:nvPr/>
        </p:nvSpPr>
        <p:spPr>
          <a:xfrm rot="5400000">
            <a:off x="1587425" y="1889100"/>
            <a:ext cx="129899" cy="319199"/>
          </a:xfrm>
          <a:prstGeom prst="chevron">
            <a:avLst>
              <a:gd name="adj" fmla="val 100000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142"/>
          <p:cNvSpPr/>
          <p:nvPr/>
        </p:nvSpPr>
        <p:spPr>
          <a:xfrm rot="5400000">
            <a:off x="1587425" y="2951762"/>
            <a:ext cx="129899" cy="319199"/>
          </a:xfrm>
          <a:prstGeom prst="chevron">
            <a:avLst>
              <a:gd name="adj" fmla="val 100000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1137"/>
          <p:cNvSpPr/>
          <p:nvPr/>
        </p:nvSpPr>
        <p:spPr>
          <a:xfrm>
            <a:off x="652925" y="4423000"/>
            <a:ext cx="1998899" cy="612900"/>
          </a:xfrm>
          <a:prstGeom prst="rect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1140"/>
          <p:cNvSpPr txBox="1">
            <a:spLocks/>
          </p:cNvSpPr>
          <p:nvPr/>
        </p:nvSpPr>
        <p:spPr>
          <a:xfrm>
            <a:off x="772325" y="4533237"/>
            <a:ext cx="1760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logic structures</a:t>
            </a:r>
            <a:endParaRPr lang="e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Shape 1142"/>
          <p:cNvSpPr/>
          <p:nvPr/>
        </p:nvSpPr>
        <p:spPr>
          <a:xfrm rot="5400000">
            <a:off x="1587425" y="4043537"/>
            <a:ext cx="129899" cy="319199"/>
          </a:xfrm>
          <a:prstGeom prst="chevron">
            <a:avLst>
              <a:gd name="adj" fmla="val 100000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" name="Picture 2" descr="C:\Users\Lee\Downloads\arr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95516" flipH="1" flipV="1">
            <a:off x="2439073" y="3793412"/>
            <a:ext cx="1209459" cy="68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 1140"/>
          <p:cNvSpPr txBox="1">
            <a:spLocks/>
          </p:cNvSpPr>
          <p:nvPr/>
        </p:nvSpPr>
        <p:spPr>
          <a:xfrm>
            <a:off x="3347864" y="3745788"/>
            <a:ext cx="2880320" cy="1086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 smtClean="0">
                <a:latin typeface="Helvetica Neue"/>
                <a:ea typeface="Helvetica Neue"/>
                <a:cs typeface="Helvetica Neue"/>
                <a:sym typeface="Helvetica Neue"/>
              </a:rPr>
              <a:t>When needed: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Add an intermediate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Extend the vocabulary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Fix previous abstractions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62746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4626" y="2292392"/>
            <a:ext cx="4679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3CC7C5"/>
                </a:solidFill>
                <a:latin typeface="Comic Sans MS" panose="030F0702030302020204" pitchFamily="66" charset="0"/>
              </a:rPr>
              <a:t>Can we improve the ignore function to take multiple </a:t>
            </a:r>
            <a:r>
              <a:rPr lang="en-US" sz="2000" b="1" dirty="0" err="1" smtClean="0">
                <a:solidFill>
                  <a:srgbClr val="3CC7C5"/>
                </a:solidFill>
                <a:latin typeface="Comic Sans MS" panose="030F0702030302020204" pitchFamily="66" charset="0"/>
              </a:rPr>
              <a:t>params</a:t>
            </a:r>
            <a:r>
              <a:rPr lang="en-US" sz="2000" b="1" dirty="0" smtClean="0">
                <a:solidFill>
                  <a:srgbClr val="3CC7C5"/>
                </a:solidFill>
                <a:latin typeface="Comic Sans MS" panose="030F0702030302020204" pitchFamily="66" charset="0"/>
              </a:rPr>
              <a:t>?</a:t>
            </a:r>
            <a:endParaRPr lang="he-IL" sz="2000" b="1" dirty="0">
              <a:solidFill>
                <a:srgbClr val="3CC7C5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2" name="Picture 2" descr="C:\Users\Lee\Downloads\lin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14" b="2191"/>
          <a:stretch/>
        </p:blipFill>
        <p:spPr bwMode="auto">
          <a:xfrm rot="236938">
            <a:off x="671232" y="1926131"/>
            <a:ext cx="528073" cy="3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1561" y="149163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USA the tax is 12%, when calculating the tax ignore the shipping cost and the discount ” </a:t>
            </a:r>
          </a:p>
        </p:txBody>
      </p:sp>
      <p:pic>
        <p:nvPicPr>
          <p:cNvPr id="10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040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800" b="1" dirty="0" smtClean="0">
                <a:solidFill>
                  <a:srgbClr val="3CC7C5"/>
                </a:solidFill>
              </a:rPr>
              <a:t>Next up</a:t>
            </a:r>
            <a:endParaRPr sz="2800" b="1" dirty="0">
              <a:solidFill>
                <a:srgbClr val="3CC7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1192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38575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Shape 919"/>
          <p:cNvSpPr/>
          <p:nvPr/>
        </p:nvSpPr>
        <p:spPr>
          <a:xfrm>
            <a:off x="586150" y="1181525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439233" y="301824"/>
            <a:ext cx="3533961" cy="118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defTabSz="512063">
              <a:defRPr sz="2688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400" b="1" dirty="0" err="1">
                <a:solidFill>
                  <a:srgbClr val="3CC7C5"/>
                </a:solidFill>
              </a:rPr>
              <a:t>TaxAndCountry</a:t>
            </a: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0" y="1250351"/>
            <a:ext cx="9144000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305493" y="1654820"/>
            <a:ext cx="758018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FFD080"/>
                </a:solidFill>
                <a:latin typeface="Consolas"/>
                <a:cs typeface="Consolas"/>
              </a:rPr>
              <a:t>ignore</a:t>
            </a:r>
            <a:r>
              <a:rPr sz="1800" dirty="0">
                <a:latin typeface="Consolas"/>
                <a:cs typeface="Consolas"/>
              </a:rPr>
              <a:t>(cartField: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1800" dirty="0">
                <a:latin typeface="Consolas"/>
                <a:cs typeface="Consolas"/>
              </a:rPr>
              <a:t>):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CountryToTaxCalculation </a:t>
            </a:r>
            <a:r>
              <a:rPr sz="1800" dirty="0">
                <a:latin typeface="Consolas"/>
                <a:cs typeface="Consolas"/>
              </a:rPr>
              <a:t>=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(country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1800" dirty="0">
                <a:latin typeface="Consolas"/>
                <a:cs typeface="Consolas"/>
              </a:rPr>
              <a:t>(c: Cart) =&gt; (c.total - cartField(c)) * tax)</a:t>
            </a:r>
            <a:br>
              <a:rPr sz="1800" dirty="0">
                <a:latin typeface="Consolas"/>
                <a:cs typeface="Consolas"/>
              </a:rPr>
            </a:b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Shape 799"/>
          <p:cNvSpPr/>
          <p:nvPr/>
        </p:nvSpPr>
        <p:spPr>
          <a:xfrm>
            <a:off x="8083106" y="1945451"/>
            <a:ext cx="922966" cy="284417"/>
          </a:xfrm>
          <a:prstGeom prst="roundRect">
            <a:avLst>
              <a:gd name="adj" fmla="val 46310"/>
            </a:avLst>
          </a:prstGeom>
          <a:gradFill flip="none" rotWithShape="1">
            <a:gsLst>
              <a:gs pos="0">
                <a:srgbClr val="8275DE"/>
              </a:gs>
              <a:gs pos="100000">
                <a:schemeClr val="accent5">
                  <a:hueOff val="-83481"/>
                  <a:satOff val="52631"/>
                  <a:lumOff val="19360"/>
                </a:schemeClr>
              </a:gs>
            </a:gsLst>
            <a:lin ang="16200000" scaled="0"/>
          </a:gradFill>
          <a:ln w="9525" cap="flat">
            <a:solidFill>
              <a:srgbClr val="867CC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" name="Shape 800"/>
          <p:cNvSpPr/>
          <p:nvPr/>
        </p:nvSpPr>
        <p:spPr>
          <a:xfrm>
            <a:off x="8353997" y="1917847"/>
            <a:ext cx="367285" cy="302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/>
              <a:t>old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3734" y="3258462"/>
            <a:ext cx="9719233" cy="830997"/>
            <a:chOff x="213734" y="3258462"/>
            <a:chExt cx="9719233" cy="830997"/>
          </a:xfrm>
        </p:grpSpPr>
        <p:grpSp>
          <p:nvGrpSpPr>
            <p:cNvPr id="5" name="Group 4"/>
            <p:cNvGrpSpPr/>
            <p:nvPr/>
          </p:nvGrpSpPr>
          <p:grpSpPr>
            <a:xfrm>
              <a:off x="213734" y="3258462"/>
              <a:ext cx="9719233" cy="830997"/>
              <a:chOff x="213734" y="3258462"/>
              <a:chExt cx="9719233" cy="83099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13734" y="3258462"/>
                <a:ext cx="97192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>
                  <a:defRPr sz="1300">
                    <a:solidFill>
                      <a:srgbClr val="B7C4D1"/>
                    </a:solidFill>
                    <a:uFillTx/>
                    <a:latin typeface="Ayuthaya"/>
                    <a:ea typeface="Ayuthaya"/>
                    <a:cs typeface="Ayuthaya"/>
                    <a:sym typeface="Ayuthaya"/>
                  </a:defRPr>
                </a:pPr>
                <a:r>
                  <a:rPr lang="en-US" sz="1600" dirty="0" err="1">
                    <a:solidFill>
                      <a:srgbClr val="D78B40"/>
                    </a:solidFill>
                    <a:latin typeface="Consolas"/>
                    <a:cs typeface="Consolas"/>
                  </a:rPr>
                  <a:t>def</a:t>
                </a:r>
                <a:r>
                  <a:rPr lang="en-US" sz="1600" dirty="0">
                    <a:solidFill>
                      <a:srgbClr val="D78B4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1600" dirty="0">
                    <a:solidFill>
                      <a:srgbClr val="FFD080"/>
                    </a:solidFill>
                    <a:latin typeface="Consolas"/>
                    <a:cs typeface="Consolas"/>
                  </a:rPr>
                  <a:t>ignore</a:t>
                </a:r>
                <a:r>
                  <a:rPr lang="en-US" sz="1600" dirty="0">
                    <a:latin typeface="Consolas"/>
                    <a:cs typeface="Consolas"/>
                  </a:rPr>
                  <a:t>(</a:t>
                </a:r>
                <a:r>
                  <a:rPr lang="en-US" sz="1600" dirty="0" err="1">
                    <a:latin typeface="Consolas"/>
                    <a:cs typeface="Consolas"/>
                  </a:rPr>
                  <a:t>cartFields</a:t>
                </a:r>
                <a:r>
                  <a:rPr lang="en-US" sz="1600" dirty="0">
                    <a:latin typeface="Consolas"/>
                    <a:cs typeface="Consolas"/>
                  </a:rPr>
                  <a:t>: </a:t>
                </a:r>
                <a:r>
                  <a:rPr lang="en-US" sz="1600" dirty="0" err="1">
                    <a:solidFill>
                      <a:srgbClr val="5F9290"/>
                    </a:solidFill>
                    <a:latin typeface="Consolas"/>
                    <a:cs typeface="Consolas"/>
                  </a:rPr>
                  <a:t>CartField</a:t>
                </a:r>
                <a:r>
                  <a:rPr lang="en-US" sz="1600" dirty="0">
                    <a:latin typeface="Consolas"/>
                    <a:cs typeface="Consolas"/>
                  </a:rPr>
                  <a:t>*): </a:t>
                </a:r>
                <a:r>
                  <a:rPr lang="en-US" sz="1600" dirty="0" err="1">
                    <a:solidFill>
                      <a:srgbClr val="5F9290"/>
                    </a:solidFill>
                    <a:latin typeface="Consolas"/>
                    <a:cs typeface="Consolas"/>
                  </a:rPr>
                  <a:t>CountryToTaxCalculation</a:t>
                </a:r>
                <a:r>
                  <a:rPr lang="en-US" sz="1600" dirty="0">
                    <a:solidFill>
                      <a:srgbClr val="5F929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1600" dirty="0">
                    <a:latin typeface="Consolas"/>
                    <a:cs typeface="Consolas"/>
                  </a:rPr>
                  <a:t>=</a:t>
                </a:r>
                <a:br>
                  <a:rPr lang="en-US" sz="1600" dirty="0">
                    <a:latin typeface="Consolas"/>
                    <a:cs typeface="Consolas"/>
                  </a:rPr>
                </a:br>
                <a:r>
                  <a:rPr lang="en-US" sz="1600" dirty="0">
                    <a:latin typeface="Consolas"/>
                    <a:cs typeface="Consolas"/>
                  </a:rPr>
                  <a:t>  (country</a:t>
                </a:r>
                <a:r>
                  <a:rPr lang="en-US" sz="1600" dirty="0">
                    <a:solidFill>
                      <a:srgbClr val="D78B40"/>
                    </a:solidFill>
                    <a:latin typeface="Consolas"/>
                    <a:cs typeface="Consolas"/>
                  </a:rPr>
                  <a:t>, </a:t>
                </a:r>
                <a:r>
                  <a:rPr lang="en-US" sz="1600" dirty="0" smtClean="0">
                    <a:latin typeface="Consolas"/>
                    <a:cs typeface="Consolas"/>
                  </a:rPr>
                  <a:t>(c: </a:t>
                </a:r>
                <a:r>
                  <a:rPr lang="en-US" sz="1600" dirty="0">
                    <a:latin typeface="Consolas"/>
                    <a:cs typeface="Consolas"/>
                  </a:rPr>
                  <a:t>Cart) =&gt; </a:t>
                </a:r>
                <a:br>
                  <a:rPr lang="en-US" sz="1600" dirty="0">
                    <a:latin typeface="Consolas"/>
                    <a:cs typeface="Consolas"/>
                  </a:rPr>
                </a:br>
                <a:r>
                  <a:rPr lang="en-US" sz="1600" dirty="0">
                    <a:latin typeface="Consolas"/>
                    <a:cs typeface="Consolas"/>
                  </a:rPr>
                  <a:t>	(</a:t>
                </a:r>
                <a:r>
                  <a:rPr lang="en-US" sz="1600" dirty="0" err="1">
                    <a:latin typeface="Consolas"/>
                    <a:cs typeface="Consolas"/>
                  </a:rPr>
                  <a:t>c.total</a:t>
                </a:r>
                <a:r>
                  <a:rPr lang="en-US" sz="1600" dirty="0">
                    <a:latin typeface="Consolas"/>
                    <a:cs typeface="Consolas"/>
                  </a:rPr>
                  <a:t> </a:t>
                </a:r>
                <a:r>
                  <a:rPr lang="en-US" sz="1600" dirty="0" smtClean="0">
                    <a:latin typeface="Consolas"/>
                    <a:cs typeface="Consolas"/>
                  </a:rPr>
                  <a:t>- </a:t>
                </a:r>
                <a:r>
                  <a:rPr lang="en-US" sz="1600" dirty="0" err="1" smtClean="0">
                    <a:latin typeface="Consolas"/>
                    <a:cs typeface="Consolas"/>
                  </a:rPr>
                  <a:t>cartFields.foldLeft</a:t>
                </a:r>
                <a:r>
                  <a:rPr lang="en-US" sz="1600" dirty="0">
                    <a:latin typeface="Consolas"/>
                    <a:cs typeface="Consolas"/>
                  </a:rPr>
                  <a:t>(</a:t>
                </a:r>
                <a:r>
                  <a:rPr lang="en-US" sz="1600" dirty="0" err="1">
                    <a:solidFill>
                      <a:srgbClr val="A98BB9"/>
                    </a:solidFill>
                    <a:latin typeface="Consolas"/>
                    <a:cs typeface="Consolas"/>
                  </a:rPr>
                  <a:t>BigDecimal</a:t>
                </a:r>
                <a:r>
                  <a:rPr lang="en-US" sz="1600" dirty="0">
                    <a:latin typeface="Consolas"/>
                    <a:cs typeface="Consolas"/>
                  </a:rPr>
                  <a:t>(</a:t>
                </a:r>
                <a:r>
                  <a:rPr lang="en-US" sz="1600" dirty="0">
                    <a:solidFill>
                      <a:srgbClr val="7AA8C7"/>
                    </a:solidFill>
                    <a:latin typeface="Consolas"/>
                    <a:cs typeface="Consolas"/>
                  </a:rPr>
                  <a:t>0</a:t>
                </a:r>
                <a:r>
                  <a:rPr lang="en-US" sz="1600" dirty="0">
                    <a:latin typeface="Consolas"/>
                    <a:cs typeface="Consolas"/>
                  </a:rPr>
                  <a:t>))((a</a:t>
                </a:r>
                <a:r>
                  <a:rPr lang="en-US" sz="1600" dirty="0">
                    <a:solidFill>
                      <a:srgbClr val="D78B40"/>
                    </a:solidFill>
                    <a:latin typeface="Consolas"/>
                    <a:cs typeface="Consolas"/>
                  </a:rPr>
                  <a:t>, </a:t>
                </a:r>
                <a:r>
                  <a:rPr lang="en-US" sz="1600" dirty="0" smtClean="0">
                    <a:solidFill>
                      <a:srgbClr val="B7C4D1"/>
                    </a:solidFill>
                    <a:latin typeface="Consolas"/>
                    <a:cs typeface="Consolas"/>
                  </a:rPr>
                  <a:t>f</a:t>
                </a:r>
                <a:r>
                  <a:rPr lang="en-US" sz="1600" dirty="0" smtClean="0">
                    <a:latin typeface="Consolas"/>
                    <a:cs typeface="Consolas"/>
                  </a:rPr>
                  <a:t>) </a:t>
                </a:r>
                <a:r>
                  <a:rPr lang="en-US" sz="1600" dirty="0">
                    <a:latin typeface="Consolas"/>
                    <a:cs typeface="Consolas"/>
                  </a:rPr>
                  <a:t>=</a:t>
                </a:r>
                <a:r>
                  <a:rPr lang="en-US" sz="1600" dirty="0" smtClean="0">
                    <a:latin typeface="Consolas"/>
                    <a:cs typeface="Consolas"/>
                  </a:rPr>
                  <a:t>&gt;</a:t>
                </a:r>
                <a:r>
                  <a:rPr lang="en-US" sz="1600" dirty="0">
                    <a:latin typeface="Consolas"/>
                    <a:cs typeface="Consolas"/>
                  </a:rPr>
                  <a:t> </a:t>
                </a:r>
                <a:r>
                  <a:rPr lang="en-US" sz="1600" dirty="0" smtClean="0">
                    <a:latin typeface="Consolas"/>
                    <a:cs typeface="Consolas"/>
                  </a:rPr>
                  <a:t>a </a:t>
                </a:r>
                <a:r>
                  <a:rPr lang="en-US" sz="1600" dirty="0">
                    <a:latin typeface="Consolas"/>
                    <a:cs typeface="Consolas"/>
                  </a:rPr>
                  <a:t>+ </a:t>
                </a:r>
                <a:r>
                  <a:rPr lang="en-US" sz="1600" dirty="0" smtClean="0">
                    <a:latin typeface="Consolas"/>
                    <a:cs typeface="Consolas"/>
                  </a:rPr>
                  <a:t>f(</a:t>
                </a:r>
                <a:r>
                  <a:rPr lang="en-US" sz="1600" dirty="0">
                    <a:latin typeface="Consolas"/>
                    <a:cs typeface="Consolas"/>
                  </a:rPr>
                  <a:t>c))) </a:t>
                </a:r>
                <a:r>
                  <a:rPr lang="en-US" sz="1600" dirty="0" smtClean="0">
                    <a:latin typeface="Consolas"/>
                    <a:cs typeface="Consolas"/>
                  </a:rPr>
                  <a:t>* tax)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2" name="Shape 799"/>
              <p:cNvSpPr/>
              <p:nvPr/>
            </p:nvSpPr>
            <p:spPr>
              <a:xfrm>
                <a:off x="8096061" y="3307418"/>
                <a:ext cx="922966" cy="284417"/>
              </a:xfrm>
              <a:prstGeom prst="roundRect">
                <a:avLst>
                  <a:gd name="adj" fmla="val 46310"/>
                </a:avLst>
              </a:prstGeom>
              <a:gradFill flip="none" rotWithShape="1">
                <a:gsLst>
                  <a:gs pos="0">
                    <a:srgbClr val="8275DE"/>
                  </a:gs>
                  <a:gs pos="100000">
                    <a:schemeClr val="accent5">
                      <a:hueOff val="-83481"/>
                      <a:satOff val="52631"/>
                      <a:lumOff val="19360"/>
                    </a:schemeClr>
                  </a:gs>
                </a:gsLst>
                <a:lin ang="16200000" scaled="0"/>
              </a:gradFill>
              <a:ln w="9525" cap="flat">
                <a:solidFill>
                  <a:srgbClr val="867CCF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</p:grpSp>
        <p:sp>
          <p:nvSpPr>
            <p:cNvPr id="13" name="Shape 800"/>
            <p:cNvSpPr/>
            <p:nvPr/>
          </p:nvSpPr>
          <p:spPr>
            <a:xfrm>
              <a:off x="8366952" y="3279814"/>
              <a:ext cx="45140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lang="en-US" dirty="0" smtClean="0"/>
                <a:t>new</a:t>
              </a:r>
              <a:endParaRPr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36086" y="3331177"/>
            <a:ext cx="2225705" cy="686742"/>
            <a:chOff x="1936086" y="3331177"/>
            <a:chExt cx="2225705" cy="686742"/>
          </a:xfrm>
        </p:grpSpPr>
        <p:sp>
          <p:nvSpPr>
            <p:cNvPr id="16" name="Shape 932"/>
            <p:cNvSpPr/>
            <p:nvPr/>
          </p:nvSpPr>
          <p:spPr>
            <a:xfrm>
              <a:off x="1936086" y="3824793"/>
              <a:ext cx="2225705" cy="193126"/>
            </a:xfrm>
            <a:prstGeom prst="roundRect">
              <a:avLst>
                <a:gd name="adj" fmla="val 35475"/>
              </a:avLst>
            </a:prstGeom>
            <a:gradFill>
              <a:gsLst>
                <a:gs pos="0">
                  <a:schemeClr val="accent3">
                    <a:hueOff val="335885"/>
                    <a:satOff val="36921"/>
                    <a:lumOff val="33577"/>
                    <a:alpha val="52944"/>
                  </a:schemeClr>
                </a:gs>
                <a:gs pos="35000">
                  <a:srgbClr val="E0F7BF">
                    <a:alpha val="52944"/>
                  </a:srgbClr>
                </a:gs>
                <a:gs pos="100000">
                  <a:schemeClr val="accent3">
                    <a:hueOff val="391081"/>
                    <a:satOff val="41459"/>
                    <a:lumOff val="48115"/>
                    <a:alpha val="52944"/>
                  </a:schemeClr>
                </a:gs>
              </a:gsLst>
              <a:lin ang="16200000"/>
            </a:gradFill>
            <a:ln w="12700">
              <a:solidFill>
                <a:srgbClr val="367EB9">
                  <a:alpha val="52944"/>
                </a:srgbClr>
              </a:solidFill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rtl="1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 </a:t>
              </a:r>
            </a:p>
          </p:txBody>
        </p:sp>
        <p:sp>
          <p:nvSpPr>
            <p:cNvPr id="17" name="Shape 931"/>
            <p:cNvSpPr/>
            <p:nvPr/>
          </p:nvSpPr>
          <p:spPr>
            <a:xfrm>
              <a:off x="3880859" y="3331177"/>
              <a:ext cx="149570" cy="193126"/>
            </a:xfrm>
            <a:prstGeom prst="roundRect">
              <a:avLst>
                <a:gd name="adj" fmla="val 45805"/>
              </a:avLst>
            </a:prstGeom>
            <a:gradFill>
              <a:gsLst>
                <a:gs pos="0">
                  <a:schemeClr val="accent3">
                    <a:hueOff val="335885"/>
                    <a:satOff val="36921"/>
                    <a:lumOff val="33577"/>
                    <a:alpha val="52944"/>
                  </a:schemeClr>
                </a:gs>
                <a:gs pos="35000">
                  <a:srgbClr val="E0F7BF">
                    <a:alpha val="52944"/>
                  </a:srgbClr>
                </a:gs>
                <a:gs pos="100000">
                  <a:schemeClr val="accent3">
                    <a:hueOff val="391081"/>
                    <a:satOff val="41459"/>
                    <a:lumOff val="48115"/>
                    <a:alpha val="52944"/>
                  </a:schemeClr>
                </a:gs>
              </a:gsLst>
              <a:lin ang="16200000"/>
            </a:gradFill>
            <a:ln w="12700">
              <a:solidFill>
                <a:srgbClr val="367EB9">
                  <a:alpha val="52944"/>
                </a:srgbClr>
              </a:solidFill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rtl="1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1561" y="149163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USA the tax is 12%, when calculating the tax ignore the shipping cost and the discount ”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51818" y="2269590"/>
            <a:ext cx="7884678" cy="578969"/>
            <a:chOff x="1151818" y="2269590"/>
            <a:chExt cx="7884678" cy="578969"/>
          </a:xfrm>
        </p:grpSpPr>
        <p:sp>
          <p:nvSpPr>
            <p:cNvPr id="7" name="Shape 756"/>
            <p:cNvSpPr/>
            <p:nvPr/>
          </p:nvSpPr>
          <p:spPr>
            <a:xfrm>
              <a:off x="2195736" y="2448449"/>
              <a:ext cx="6840760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For(USA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).take(0.12).ignore(discount, shipping)</a:t>
              </a:r>
            </a:p>
          </p:txBody>
        </p:sp>
        <p:pic>
          <p:nvPicPr>
            <p:cNvPr id="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151818" y="2269590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2915816" y="2887923"/>
            <a:ext cx="4679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3CC7C5"/>
                </a:solidFill>
                <a:latin typeface="Comic Sans MS" panose="030F0702030302020204" pitchFamily="66" charset="0"/>
              </a:rPr>
              <a:t>We can do better...</a:t>
            </a:r>
            <a:endParaRPr lang="he-IL" sz="2000" b="1" dirty="0">
              <a:solidFill>
                <a:srgbClr val="3CC7C5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13088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taking it to the next level </a:t>
            </a:r>
          </a:p>
        </p:txBody>
      </p:sp>
      <p:sp>
        <p:nvSpPr>
          <p:cNvPr id="942" name="Shape 942"/>
          <p:cNvSpPr/>
          <p:nvPr/>
        </p:nvSpPr>
        <p:spPr>
          <a:xfrm>
            <a:off x="-1" y="1232100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943" name="Shape 943"/>
          <p:cNvSpPr/>
          <p:nvPr/>
        </p:nvSpPr>
        <p:spPr>
          <a:xfrm>
            <a:off x="270587" y="1524917"/>
            <a:ext cx="573289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object </a:t>
            </a:r>
            <a:r>
              <a:rPr sz="2000" dirty="0">
                <a:latin typeface="Consolas"/>
                <a:cs typeface="Consolas"/>
              </a:rPr>
              <a:t>Cart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shipping </a:t>
            </a:r>
            <a:r>
              <a:rPr sz="2000" dirty="0">
                <a:latin typeface="Consolas"/>
                <a:cs typeface="Consolas"/>
              </a:rPr>
              <a:t>= (c: Cart) =&gt; c.shipping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discount </a:t>
            </a:r>
            <a:r>
              <a:rPr sz="2000" dirty="0">
                <a:latin typeface="Consolas"/>
                <a:cs typeface="Consolas"/>
              </a:rPr>
              <a:t>= (c: Cart) =&gt; c.discount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186089" y="3230040"/>
            <a:ext cx="8553181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object </a:t>
            </a:r>
            <a:r>
              <a:rPr sz="2000" dirty="0">
                <a:latin typeface="Consolas"/>
                <a:cs typeface="Consolas"/>
              </a:rPr>
              <a:t>Cart {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shipping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2000" dirty="0">
                <a:latin typeface="Consolas"/>
                <a:cs typeface="Consolas"/>
              </a:rPr>
              <a:t>CartCombinator((c: Cart) =&gt; c.shipping)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solidFill>
                  <a:srgbClr val="A98BB9"/>
                </a:solidFill>
                <a:latin typeface="Consolas"/>
                <a:cs typeface="Consolas"/>
              </a:rPr>
              <a:t>discount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2000" dirty="0">
                <a:latin typeface="Consolas"/>
                <a:cs typeface="Consolas"/>
              </a:rPr>
              <a:t>CartCombinator((c: Cart) =&gt; c.discount)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}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Shape 94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480399" y="293099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CartCombinator</a:t>
            </a:r>
          </a:p>
        </p:txBody>
      </p:sp>
      <p:sp>
        <p:nvSpPr>
          <p:cNvPr id="951" name="Shape 951"/>
          <p:cNvSpPr/>
          <p:nvPr/>
        </p:nvSpPr>
        <p:spPr>
          <a:xfrm>
            <a:off x="0" y="1271401"/>
            <a:ext cx="9144000" cy="38720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176795" y="1749329"/>
            <a:ext cx="884931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1800" dirty="0">
                <a:solidFill>
                  <a:srgbClr val="D78B40"/>
                </a:solidFill>
                <a:latin typeface="Consolas"/>
                <a:cs typeface="Consolas"/>
              </a:rPr>
              <a:t>c</a:t>
            </a:r>
            <a:r>
              <a:rPr lang="en-US" sz="1800" dirty="0" smtClean="0">
                <a:solidFill>
                  <a:srgbClr val="D78B40"/>
                </a:solidFill>
                <a:latin typeface="Consolas"/>
                <a:cs typeface="Consolas"/>
              </a:rPr>
              <a:t>ase 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class </a:t>
            </a:r>
            <a:r>
              <a:rPr sz="1800" dirty="0">
                <a:latin typeface="Consolas"/>
                <a:cs typeface="Consolas"/>
              </a:rPr>
              <a:t>CartCombinator(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1800" dirty="0">
                <a:latin typeface="Consolas"/>
                <a:cs typeface="Consolas"/>
              </a:rPr>
              <a:t>cartField: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1800" dirty="0">
                <a:latin typeface="Consolas"/>
                <a:cs typeface="Consolas"/>
              </a:rPr>
              <a:t>) {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/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FFD080"/>
                </a:solidFill>
                <a:latin typeface="Consolas"/>
                <a:cs typeface="Consolas"/>
              </a:rPr>
              <a:t>and </a:t>
            </a:r>
            <a:r>
              <a:rPr sz="1800" dirty="0">
                <a:latin typeface="Consolas"/>
                <a:cs typeface="Consolas"/>
              </a:rPr>
              <a:t>(comb: CartCombinator): CartCombinator = 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 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1800" dirty="0">
                <a:latin typeface="Consolas"/>
                <a:cs typeface="Consolas"/>
              </a:rPr>
              <a:t>CartCombinator((c: Cart) =&gt; comb.cartField(c) + cartField(c))</a:t>
            </a:r>
            <a:br>
              <a:rPr sz="1800" dirty="0">
                <a:latin typeface="Consolas"/>
                <a:cs typeface="Consolas"/>
              </a:rPr>
            </a:br>
            <a:endParaRPr sz="18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953" name="Shape 953"/>
          <p:cNvSpPr/>
          <p:nvPr/>
        </p:nvSpPr>
        <p:spPr>
          <a:xfrm>
            <a:off x="933061" y="2420323"/>
            <a:ext cx="463939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Shape 958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480399" y="293099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TaxAndCountry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 – with combinators</a:t>
            </a: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0" y="1299623"/>
            <a:ext cx="9144000" cy="38720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 dirty="0"/>
          </a:p>
        </p:txBody>
      </p:sp>
      <p:sp>
        <p:nvSpPr>
          <p:cNvPr id="961" name="Shape 961"/>
          <p:cNvSpPr/>
          <p:nvPr/>
        </p:nvSpPr>
        <p:spPr>
          <a:xfrm>
            <a:off x="174150" y="1319760"/>
            <a:ext cx="8849310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5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case class </a:t>
            </a:r>
            <a:r>
              <a:rPr sz="1800" dirty="0" smtClean="0">
                <a:latin typeface="Consolas"/>
                <a:cs typeface="Consolas"/>
              </a:rPr>
              <a:t>TaxAndCountry(country: Country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1800" dirty="0" smtClean="0">
                <a:latin typeface="Consolas"/>
                <a:cs typeface="Consolas"/>
              </a:rPr>
              <a:t>tax: </a:t>
            </a:r>
            <a:r>
              <a:rPr sz="1800" dirty="0" smtClean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1800" dirty="0" smtClean="0">
                <a:latin typeface="Consolas"/>
                <a:cs typeface="Consolas"/>
              </a:rPr>
              <a:t>) {</a:t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/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 smtClean="0">
                <a:solidFill>
                  <a:srgbClr val="FFD080"/>
                </a:solidFill>
                <a:latin typeface="Consolas"/>
                <a:cs typeface="Consolas"/>
              </a:rPr>
              <a:t>ignore</a:t>
            </a:r>
            <a:r>
              <a:rPr sz="1800" dirty="0" smtClean="0">
                <a:latin typeface="Consolas"/>
                <a:cs typeface="Consolas"/>
              </a:rPr>
              <a:t>(combs: CartCombinator*): </a:t>
            </a:r>
            <a:r>
              <a:rPr sz="1800" dirty="0" smtClean="0">
                <a:solidFill>
                  <a:srgbClr val="5F9290"/>
                </a:solidFill>
                <a:latin typeface="Consolas"/>
                <a:cs typeface="Consolas"/>
              </a:rPr>
              <a:t>CountryToTaxCalculation </a:t>
            </a:r>
            <a:r>
              <a:rPr sz="1800" dirty="0" smtClean="0">
                <a:latin typeface="Consolas"/>
                <a:cs typeface="Consolas"/>
              </a:rPr>
              <a:t>= {</a:t>
            </a:r>
            <a:endParaRPr lang="en-US" sz="1800" dirty="0">
              <a:latin typeface="Consolas"/>
              <a:cs typeface="Consolas"/>
            </a:endParaRPr>
          </a:p>
          <a:p>
            <a:pPr defTabSz="457200">
              <a:defRPr sz="15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 smtClean="0">
                <a:latin typeface="Consolas"/>
                <a:cs typeface="Consolas"/>
              </a:rPr>
              <a:t/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  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 smtClean="0">
                <a:solidFill>
                  <a:srgbClr val="FFD080"/>
                </a:solidFill>
                <a:latin typeface="Consolas"/>
                <a:cs typeface="Consolas"/>
              </a:rPr>
              <a:t>calculateTax</a:t>
            </a:r>
            <a:r>
              <a:rPr sz="1800" dirty="0" smtClean="0">
                <a:latin typeface="Consolas"/>
                <a:cs typeface="Consolas"/>
              </a:rPr>
              <a:t>(cart: Cart): </a:t>
            </a:r>
            <a:r>
              <a:rPr sz="1800" dirty="0" smtClean="0">
                <a:solidFill>
                  <a:srgbClr val="5F9290"/>
                </a:solidFill>
                <a:latin typeface="Consolas"/>
                <a:cs typeface="Consolas"/>
              </a:rPr>
              <a:t>BigDecimal </a:t>
            </a:r>
            <a:r>
              <a:rPr sz="1800" dirty="0" smtClean="0">
                <a:latin typeface="Consolas"/>
                <a:cs typeface="Consolas"/>
              </a:rPr>
              <a:t>=</a:t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    (cart.total - combineAllRules(cart)) * tax</a:t>
            </a:r>
            <a:endParaRPr lang="en-US" sz="1800" dirty="0" smtClean="0">
              <a:latin typeface="Consolas"/>
              <a:cs typeface="Consolas"/>
            </a:endParaRPr>
          </a:p>
          <a:p>
            <a:pPr defTabSz="457200">
              <a:defRPr sz="15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 smtClean="0">
                <a:latin typeface="Consolas"/>
                <a:cs typeface="Consolas"/>
              </a:rPr>
              <a:t/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  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 smtClean="0">
                <a:solidFill>
                  <a:srgbClr val="FFD080"/>
                </a:solidFill>
                <a:latin typeface="Consolas"/>
                <a:cs typeface="Consolas"/>
              </a:rPr>
              <a:t>combineAllRules</a:t>
            </a:r>
            <a:r>
              <a:rPr sz="1800" dirty="0" smtClean="0">
                <a:latin typeface="Consolas"/>
                <a:cs typeface="Consolas"/>
              </a:rPr>
              <a:t>(cart: Cart): </a:t>
            </a:r>
            <a:r>
              <a:rPr sz="1800" dirty="0" smtClean="0">
                <a:solidFill>
                  <a:srgbClr val="5F9290"/>
                </a:solidFill>
                <a:latin typeface="Consolas"/>
                <a:cs typeface="Consolas"/>
              </a:rPr>
              <a:t>BigDecimal </a:t>
            </a:r>
            <a:r>
              <a:rPr sz="1800" dirty="0" smtClean="0">
                <a:latin typeface="Consolas"/>
                <a:cs typeface="Consolas"/>
              </a:rPr>
              <a:t>=</a:t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     combs.foldLeft(</a:t>
            </a:r>
            <a:r>
              <a:rPr sz="1800" dirty="0" smtClean="0">
                <a:solidFill>
                  <a:srgbClr val="A98BB9"/>
                </a:solidFill>
                <a:latin typeface="Consolas"/>
                <a:cs typeface="Consolas"/>
              </a:rPr>
              <a:t>BigDecimal</a:t>
            </a:r>
            <a:r>
              <a:rPr sz="1800" dirty="0" smtClean="0">
                <a:latin typeface="Consolas"/>
                <a:cs typeface="Consolas"/>
              </a:rPr>
              <a:t>(</a:t>
            </a:r>
            <a:r>
              <a:rPr sz="1800" dirty="0" smtClean="0">
                <a:solidFill>
                  <a:srgbClr val="7AA8C7"/>
                </a:solidFill>
                <a:latin typeface="Consolas"/>
                <a:cs typeface="Consolas"/>
              </a:rPr>
              <a:t>0</a:t>
            </a:r>
            <a:r>
              <a:rPr sz="1800" dirty="0" smtClean="0">
                <a:latin typeface="Consolas"/>
                <a:cs typeface="Consolas"/>
              </a:rPr>
              <a:t>))((a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1800" dirty="0" smtClean="0">
                <a:latin typeface="Consolas"/>
                <a:cs typeface="Consolas"/>
              </a:rPr>
              <a:t>b) =&gt; a + b.cartField(cart))</a:t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    </a:t>
            </a:r>
            <a:endParaRPr lang="en-US" sz="1800" dirty="0" smtClean="0">
              <a:latin typeface="Consolas"/>
              <a:cs typeface="Consolas"/>
            </a:endParaRPr>
          </a:p>
          <a:p>
            <a:pPr defTabSz="457200">
              <a:defRPr sz="15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	(</a:t>
            </a:r>
            <a:r>
              <a:rPr lang="en-US" sz="1800" dirty="0">
                <a:latin typeface="Consolas"/>
                <a:cs typeface="Consolas"/>
              </a:rPr>
              <a:t>country</a:t>
            </a:r>
            <a:r>
              <a:rPr lang="en-US" sz="18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lang="en-US" sz="1800" dirty="0" err="1">
                <a:latin typeface="Consolas"/>
                <a:cs typeface="Consolas"/>
              </a:rPr>
              <a:t>calculateTax</a:t>
            </a:r>
            <a:r>
              <a:rPr lang="en-US" sz="1800" dirty="0">
                <a:latin typeface="Consolas"/>
                <a:cs typeface="Consolas"/>
              </a:rPr>
              <a:t>)</a:t>
            </a:r>
            <a:br>
              <a:rPr lang="en-US" sz="1800" dirty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/>
            </a:r>
            <a:br>
              <a:rPr sz="1800" dirty="0" smtClean="0">
                <a:latin typeface="Consolas"/>
                <a:cs typeface="Consolas"/>
              </a:rPr>
            </a:br>
            <a:r>
              <a:rPr sz="1800" dirty="0" smtClean="0">
                <a:latin typeface="Consolas"/>
                <a:cs typeface="Consolas"/>
              </a:rPr>
              <a:t>  }</a:t>
            </a:r>
            <a:br>
              <a:rPr sz="1800" dirty="0" smtClean="0">
                <a:latin typeface="Consolas"/>
                <a:cs typeface="Consolas"/>
              </a:rPr>
            </a:b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Shape 932"/>
          <p:cNvSpPr/>
          <p:nvPr/>
        </p:nvSpPr>
        <p:spPr>
          <a:xfrm>
            <a:off x="2695223" y="1976237"/>
            <a:ext cx="1933221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  <p:sp>
        <p:nvSpPr>
          <p:cNvPr id="8" name="Shape 932"/>
          <p:cNvSpPr/>
          <p:nvPr/>
        </p:nvSpPr>
        <p:spPr>
          <a:xfrm>
            <a:off x="956737" y="3610304"/>
            <a:ext cx="1933221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/>
        </p:nvSpPr>
        <p:spPr>
          <a:xfrm>
            <a:off x="2147262" y="1876637"/>
            <a:ext cx="5170199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dirty="0">
                <a:sym typeface="Helvetica Neue"/>
              </a:rPr>
              <a:t>A domain-specific language (DSL) </a:t>
            </a:r>
            <a:r>
              <a:rPr lang="en-US" dirty="0" smtClean="0">
                <a:sym typeface="Helvetica Neue"/>
              </a:rPr>
              <a:t/>
            </a:r>
            <a:br>
              <a:rPr lang="en-US" dirty="0" smtClean="0">
                <a:sym typeface="Helvetica Neue"/>
              </a:rPr>
            </a:br>
            <a:r>
              <a:rPr lang="en-US" dirty="0" smtClean="0">
                <a:sym typeface="Helvetica Neue"/>
              </a:rPr>
              <a:t>is </a:t>
            </a:r>
            <a:r>
              <a:rPr lang="en-US" dirty="0">
                <a:sym typeface="Helvetica Neue"/>
              </a:rPr>
              <a:t>a computer language </a:t>
            </a:r>
            <a:r>
              <a:rPr lang="en-US" b="1" dirty="0" smtClean="0">
                <a:sym typeface="Helvetica Neue"/>
              </a:rPr>
              <a:t>specialized </a:t>
            </a:r>
            <a:br>
              <a:rPr lang="en-US" b="1" dirty="0" smtClean="0">
                <a:sym typeface="Helvetica Neue"/>
              </a:rPr>
            </a:br>
            <a:r>
              <a:rPr lang="en-US" b="1" dirty="0" smtClean="0">
                <a:sym typeface="Helvetica Neue"/>
              </a:rPr>
              <a:t>to </a:t>
            </a:r>
            <a:r>
              <a:rPr lang="en-US" b="1" dirty="0">
                <a:sym typeface="Helvetica Neue"/>
              </a:rPr>
              <a:t>a particular application domain.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1292575" y="1152650"/>
            <a:ext cx="854700" cy="103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b="1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1051" name="Shape 1051"/>
          <p:cNvSpPr txBox="1"/>
          <p:nvPr/>
        </p:nvSpPr>
        <p:spPr>
          <a:xfrm rot="10800000">
            <a:off x="7041549" y="2990387"/>
            <a:ext cx="854700" cy="103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b="1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3" b="12689"/>
          <a:stretch/>
        </p:blipFill>
        <p:spPr bwMode="auto">
          <a:xfrm>
            <a:off x="2147275" y="3396670"/>
            <a:ext cx="1848662" cy="3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1459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1561" y="149163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USA the tax is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7%</a:t>
            </a:r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, when calculating the tax ignore the shipping cost and the discount ”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09485" y="2269590"/>
            <a:ext cx="8460742" cy="578969"/>
            <a:chOff x="1151818" y="2269590"/>
            <a:chExt cx="8460742" cy="578969"/>
          </a:xfrm>
        </p:grpSpPr>
        <p:sp>
          <p:nvSpPr>
            <p:cNvPr id="7" name="Shape 756"/>
            <p:cNvSpPr/>
            <p:nvPr/>
          </p:nvSpPr>
          <p:spPr>
            <a:xfrm>
              <a:off x="2195736" y="2448449"/>
              <a:ext cx="741682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For(USA).take(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0.07)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.ignore(discount and shipping)</a:t>
              </a:r>
            </a:p>
          </p:txBody>
        </p:sp>
        <p:pic>
          <p:nvPicPr>
            <p:cNvPr id="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151818" y="2269590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658937" y="3022640"/>
            <a:ext cx="8196630" cy="825509"/>
            <a:chOff x="1757714" y="3022640"/>
            <a:chExt cx="8196630" cy="825509"/>
          </a:xfrm>
        </p:grpSpPr>
        <p:sp>
          <p:nvSpPr>
            <p:cNvPr id="11" name="Rectangle 10"/>
            <p:cNvSpPr/>
            <p:nvPr/>
          </p:nvSpPr>
          <p:spPr>
            <a:xfrm>
              <a:off x="2411760" y="3148013"/>
              <a:ext cx="7542584" cy="40011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For(USA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) take 0.07 ignore discount </a:t>
              </a:r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and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shipping</a:t>
              </a:r>
              <a:endPara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endParaRPr>
            </a:p>
          </p:txBody>
        </p:sp>
        <p:pic>
          <p:nvPicPr>
            <p:cNvPr id="1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864277" y="3651870"/>
              <a:ext cx="2028204" cy="196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757714" y="3022640"/>
              <a:ext cx="661982" cy="37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03110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Shape 97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480399" y="293099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sz="4000" b="1" dirty="0">
                <a:solidFill>
                  <a:srgbClr val="3CC7C5"/>
                </a:solidFill>
                <a:uFill>
                  <a:solidFill>
                    <a:srgbClr val="000000"/>
                  </a:solidFill>
                </a:uFill>
              </a:rPr>
              <a:t>Let’s add the &amp; operator</a:t>
            </a:r>
          </a:p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0" y="1271401"/>
            <a:ext cx="9144000" cy="38720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289683" y="1758455"/>
            <a:ext cx="8849310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class </a:t>
            </a:r>
            <a:r>
              <a:rPr sz="1800" dirty="0">
                <a:latin typeface="Consolas"/>
                <a:cs typeface="Consolas"/>
              </a:rPr>
              <a:t>CartCombinator(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1800" dirty="0">
                <a:latin typeface="Consolas"/>
                <a:cs typeface="Consolas"/>
              </a:rPr>
              <a:t>cartField: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1800" dirty="0">
                <a:latin typeface="Consolas"/>
                <a:cs typeface="Consolas"/>
              </a:rPr>
              <a:t>) {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/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FFD080"/>
                </a:solidFill>
                <a:latin typeface="Consolas"/>
                <a:cs typeface="Consolas"/>
              </a:rPr>
              <a:t>and </a:t>
            </a:r>
            <a:r>
              <a:rPr sz="1800" dirty="0">
                <a:latin typeface="Consolas"/>
                <a:cs typeface="Consolas"/>
              </a:rPr>
              <a:t>(comb: CartCombinator): CartCombinator = 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 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1800" dirty="0">
                <a:latin typeface="Consolas"/>
                <a:cs typeface="Consolas"/>
              </a:rPr>
              <a:t>CartCombinator((c: Cart) =&gt; comb.cartField(c) + cartField(c))</a:t>
            </a:r>
            <a:br>
              <a:rPr sz="1800" dirty="0">
                <a:latin typeface="Consolas"/>
                <a:cs typeface="Consolas"/>
              </a:rPr>
            </a:br>
            <a:endParaRPr sz="18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latin typeface="Consolas"/>
                <a:cs typeface="Consolas"/>
              </a:rPr>
              <a:t> 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FFD080"/>
                </a:solidFill>
                <a:latin typeface="Consolas"/>
                <a:cs typeface="Consolas"/>
              </a:rPr>
              <a:t>&amp; </a:t>
            </a:r>
            <a:r>
              <a:rPr sz="1800" dirty="0">
                <a:latin typeface="Consolas"/>
                <a:cs typeface="Consolas"/>
              </a:rPr>
              <a:t>(occ: CartCombinator): CartCombinator = </a:t>
            </a:r>
            <a:r>
              <a:rPr lang="en-US" sz="1800" dirty="0" smtClean="0">
                <a:latin typeface="Consolas"/>
                <a:cs typeface="Consolas"/>
              </a:rPr>
              <a:t>and</a:t>
            </a:r>
            <a:r>
              <a:rPr sz="1800" dirty="0" smtClean="0">
                <a:latin typeface="Consolas"/>
                <a:cs typeface="Consolas"/>
              </a:rPr>
              <a:t>(</a:t>
            </a:r>
            <a:r>
              <a:rPr lang="en-US" sz="1800" dirty="0" smtClean="0">
                <a:latin typeface="Consolas"/>
                <a:cs typeface="Consolas"/>
              </a:rPr>
              <a:t>oc</a:t>
            </a:r>
            <a:r>
              <a:rPr sz="1800" dirty="0" smtClean="0">
                <a:latin typeface="Consolas"/>
                <a:cs typeface="Consolas"/>
              </a:rPr>
              <a:t>c)</a:t>
            </a:r>
            <a:endParaRPr sz="18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983" name="Shape 983"/>
          <p:cNvSpPr/>
          <p:nvPr/>
        </p:nvSpPr>
        <p:spPr>
          <a:xfrm>
            <a:off x="1042020" y="3229582"/>
            <a:ext cx="233608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1561" y="149163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“for USA the tax is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7%</a:t>
            </a:r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rPr>
              <a:t>, when calculating the tax ignore the shipping cost and the discount ”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51818" y="2269590"/>
            <a:ext cx="8404298" cy="578969"/>
            <a:chOff x="1151818" y="2269590"/>
            <a:chExt cx="8404298" cy="578969"/>
          </a:xfrm>
        </p:grpSpPr>
        <p:sp>
          <p:nvSpPr>
            <p:cNvPr id="7" name="Shape 756"/>
            <p:cNvSpPr/>
            <p:nvPr/>
          </p:nvSpPr>
          <p:spPr>
            <a:xfrm>
              <a:off x="2139292" y="2448449"/>
              <a:ext cx="741682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For(USA).take(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0.07)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.ignore(discount and shipping)</a:t>
              </a:r>
            </a:p>
          </p:txBody>
        </p:sp>
        <p:pic>
          <p:nvPicPr>
            <p:cNvPr id="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151818" y="2269590"/>
              <a:ext cx="987333" cy="56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57714" y="3022640"/>
            <a:ext cx="8196630" cy="525483"/>
            <a:chOff x="1757714" y="3022640"/>
            <a:chExt cx="8196630" cy="525483"/>
          </a:xfrm>
        </p:grpSpPr>
        <p:sp>
          <p:nvSpPr>
            <p:cNvPr id="11" name="Rectangle 10"/>
            <p:cNvSpPr/>
            <p:nvPr/>
          </p:nvSpPr>
          <p:spPr>
            <a:xfrm>
              <a:off x="2411760" y="3148013"/>
              <a:ext cx="7542584" cy="40011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For(USA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) take 0.07 ignore discount &amp; shipping</a:t>
              </a:r>
              <a:endPara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endParaRPr>
            </a:p>
          </p:txBody>
        </p:sp>
        <p:pic>
          <p:nvPicPr>
            <p:cNvPr id="13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9184">
              <a:off x="1757714" y="3022640"/>
              <a:ext cx="661982" cy="37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31510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Shape 994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471263" y="332389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operator precedence by order</a:t>
            </a:r>
          </a:p>
        </p:txBody>
      </p:sp>
      <p:sp>
        <p:nvSpPr>
          <p:cNvPr id="996" name="Shape 996"/>
          <p:cNvSpPr/>
          <p:nvPr/>
        </p:nvSpPr>
        <p:spPr>
          <a:xfrm>
            <a:off x="1807135" y="1299264"/>
            <a:ext cx="2647799" cy="337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(all letters)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|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^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&amp;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&lt; &gt;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= !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: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+ -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* / %</a:t>
            </a:r>
          </a:p>
          <a:p>
            <a:pPr>
              <a:lnSpc>
                <a:spcPct val="150000"/>
              </a:lnSpc>
              <a:defRPr sz="1600">
                <a:latin typeface="+mn-lt"/>
                <a:ea typeface="+mn-ea"/>
                <a:cs typeface="+mn-cs"/>
                <a:sym typeface="Helvetica Neue"/>
              </a:defRPr>
            </a:pPr>
            <a:r>
              <a:t>(all other special characters)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Shape 99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hat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'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going on under the hood ?</a:t>
            </a:r>
          </a:p>
        </p:txBody>
      </p:sp>
      <p:sp>
        <p:nvSpPr>
          <p:cNvPr id="1001" name="Shape 1001"/>
          <p:cNvSpPr/>
          <p:nvPr/>
        </p:nvSpPr>
        <p:spPr>
          <a:xfrm>
            <a:off x="541962" y="1323389"/>
            <a:ext cx="4919076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dirty="0"/>
              <a:t>For(USA) take </a:t>
            </a:r>
            <a:r>
              <a:rPr dirty="0" smtClean="0"/>
              <a:t>0.</a:t>
            </a:r>
            <a:r>
              <a:rPr lang="en-US" dirty="0" smtClean="0"/>
              <a:t>07</a:t>
            </a:r>
            <a:r>
              <a:rPr dirty="0" smtClean="0"/>
              <a:t> </a:t>
            </a:r>
            <a:r>
              <a:rPr dirty="0"/>
              <a:t>ignore discount &amp; shipping</a:t>
            </a:r>
          </a:p>
        </p:txBody>
      </p:sp>
      <p:grpSp>
        <p:nvGrpSpPr>
          <p:cNvPr id="1017" name="Group 1017"/>
          <p:cNvGrpSpPr/>
          <p:nvPr/>
        </p:nvGrpSpPr>
        <p:grpSpPr>
          <a:xfrm>
            <a:off x="173261" y="1610684"/>
            <a:ext cx="2472288" cy="1808288"/>
            <a:chOff x="-1" y="0"/>
            <a:chExt cx="2472286" cy="1808286"/>
          </a:xfrm>
        </p:grpSpPr>
        <p:sp>
          <p:nvSpPr>
            <p:cNvPr id="1002" name="Shape 1002"/>
            <p:cNvSpPr/>
            <p:nvPr/>
          </p:nvSpPr>
          <p:spPr>
            <a:xfrm>
              <a:off x="1464698" y="13807"/>
              <a:ext cx="63060" cy="8211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accent1"/>
                </a:solidFill>
                <a:latin typeface="Comic Sans MS"/>
                <a:cs typeface="Comic Sans MS"/>
              </a:endParaRPr>
            </a:p>
          </p:txBody>
        </p:sp>
        <p:grpSp>
          <p:nvGrpSpPr>
            <p:cNvPr id="1005" name="Group 1005"/>
            <p:cNvGrpSpPr/>
            <p:nvPr/>
          </p:nvGrpSpPr>
          <p:grpSpPr>
            <a:xfrm>
              <a:off x="543824" y="132581"/>
              <a:ext cx="79512" cy="551422"/>
              <a:chOff x="0" y="0"/>
              <a:chExt cx="79510" cy="551420"/>
            </a:xfrm>
          </p:grpSpPr>
          <p:sp>
            <p:nvSpPr>
              <p:cNvPr id="1003" name="Shape 1003"/>
              <p:cNvSpPr/>
              <p:nvPr/>
            </p:nvSpPr>
            <p:spPr>
              <a:xfrm rot="10800000">
                <a:off x="35055" y="0"/>
                <a:ext cx="44456" cy="55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04" name="Shape 1004"/>
              <p:cNvSpPr/>
              <p:nvPr/>
            </p:nvSpPr>
            <p:spPr>
              <a:xfrm flipH="1" flipV="1">
                <a:off x="0" y="495754"/>
                <a:ext cx="40533" cy="5278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</p:grpSp>
        <p:grpSp>
          <p:nvGrpSpPr>
            <p:cNvPr id="1016" name="Group 1016"/>
            <p:cNvGrpSpPr/>
            <p:nvPr/>
          </p:nvGrpSpPr>
          <p:grpSpPr>
            <a:xfrm>
              <a:off x="-1" y="0"/>
              <a:ext cx="2472286" cy="1808286"/>
              <a:chOff x="0" y="0"/>
              <a:chExt cx="2472284" cy="1808285"/>
            </a:xfrm>
          </p:grpSpPr>
          <p:sp>
            <p:nvSpPr>
              <p:cNvPr id="1006" name="Shape 1006"/>
              <p:cNvSpPr/>
              <p:nvPr/>
            </p:nvSpPr>
            <p:spPr>
              <a:xfrm>
                <a:off x="0" y="684783"/>
                <a:ext cx="1236479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CountryContainer</a:t>
                </a:r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1247018" y="0"/>
                <a:ext cx="208663" cy="8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979" y="0"/>
                    </a:lnTo>
                    <a:lnTo>
                      <a:pt x="14441" y="300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1136646" y="264916"/>
                <a:ext cx="673944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(invokes)</a:t>
                </a:r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270733" y="264916"/>
                <a:ext cx="690820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(returns)</a:t>
                </a:r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885557" y="75213"/>
                <a:ext cx="1229205" cy="119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36" y="21600"/>
                    </a:lnTo>
                    <a:lnTo>
                      <a:pt x="21496" y="21175"/>
                    </a:lnTo>
                    <a:lnTo>
                      <a:pt x="21600" y="3094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grpSp>
            <p:nvGrpSpPr>
              <p:cNvPr id="1013" name="Group 1013"/>
              <p:cNvGrpSpPr/>
              <p:nvPr/>
            </p:nvGrpSpPr>
            <p:grpSpPr>
              <a:xfrm>
                <a:off x="1966979" y="293764"/>
                <a:ext cx="128188" cy="889001"/>
                <a:chOff x="0" y="0"/>
                <a:chExt cx="128186" cy="889000"/>
              </a:xfrm>
            </p:grpSpPr>
            <p:sp>
              <p:nvSpPr>
                <p:cNvPr id="1011" name="Shape 1011"/>
                <p:cNvSpPr/>
                <p:nvPr/>
              </p:nvSpPr>
              <p:spPr>
                <a:xfrm rot="10800000">
                  <a:off x="56517" y="0"/>
                  <a:ext cx="71670" cy="889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08" y="21600"/>
                      </a:moveTo>
                      <a:lnTo>
                        <a:pt x="21600" y="21530"/>
                      </a:lnTo>
                      <a:lnTo>
                        <a:pt x="19728" y="0"/>
                      </a:lnTo>
                      <a:lnTo>
                        <a:pt x="0" y="2999"/>
                      </a:lnTo>
                    </a:path>
                  </a:pathLst>
                </a:cu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>
                    <a:solidFill>
                      <a:schemeClr val="accent1"/>
                    </a:solidFill>
                    <a:latin typeface="Comic Sans MS"/>
                    <a:cs typeface="Comic Sans MS"/>
                  </a:endParaRPr>
                </a:p>
              </p:txBody>
            </p:sp>
            <p:sp>
              <p:nvSpPr>
                <p:cNvPr id="1012" name="Shape 1012"/>
                <p:cNvSpPr/>
                <p:nvPr/>
              </p:nvSpPr>
              <p:spPr>
                <a:xfrm flipH="1" flipV="1">
                  <a:off x="0" y="799254"/>
                  <a:ext cx="65347" cy="8509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>
                    <a:solidFill>
                      <a:schemeClr val="accent1"/>
                    </a:solidFill>
                    <a:latin typeface="Comic Sans MS"/>
                    <a:cs typeface="Comic Sans MS"/>
                  </a:endParaRPr>
                </a:p>
              </p:txBody>
            </p:sp>
          </p:grpSp>
          <p:sp>
            <p:nvSpPr>
              <p:cNvPr id="1014" name="Shape 1014"/>
              <p:cNvSpPr/>
              <p:nvPr/>
            </p:nvSpPr>
            <p:spPr>
              <a:xfrm>
                <a:off x="1731233" y="455416"/>
                <a:ext cx="690820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(returns)</a:t>
                </a:r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1354033" y="1377401"/>
                <a:ext cx="1118251" cy="430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TaxAndCountry</a:t>
                </a:r>
                <a:b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</a:br>
                <a:r>
                  <a:rPr>
                    <a:solidFill>
                      <a:schemeClr val="accent1"/>
                    </a:solidFill>
                    <a:latin typeface="Comic Sans MS"/>
                    <a:cs typeface="Comic Sans MS"/>
                  </a:rPr>
                  <a:t> container</a:t>
                </a:r>
              </a:p>
            </p:txBody>
          </p:sp>
        </p:grpSp>
      </p:grpSp>
      <p:grpSp>
        <p:nvGrpSpPr>
          <p:cNvPr id="1022" name="Group 1022"/>
          <p:cNvGrpSpPr/>
          <p:nvPr/>
        </p:nvGrpSpPr>
        <p:grpSpPr>
          <a:xfrm>
            <a:off x="2474280" y="2104201"/>
            <a:ext cx="673945" cy="1108411"/>
            <a:chOff x="0" y="0"/>
            <a:chExt cx="673943" cy="1108409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93096" y="0"/>
              <a:ext cx="246910" cy="1108409"/>
              <a:chOff x="101510" y="0"/>
              <a:chExt cx="246909" cy="1108408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101510" y="0"/>
                <a:ext cx="168965" cy="1108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607" y="0"/>
                    </a:lnTo>
                    <a:lnTo>
                      <a:pt x="10139" y="300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266680" y="12819"/>
                <a:ext cx="81740" cy="10644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021" name="Shape 1021"/>
            <p:cNvSpPr/>
            <p:nvPr/>
          </p:nvSpPr>
          <p:spPr>
            <a:xfrm>
              <a:off x="0" y="422892"/>
              <a:ext cx="673943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accent1"/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</p:grpSp>
      <p:grpSp>
        <p:nvGrpSpPr>
          <p:cNvPr id="1029" name="Group 1029"/>
          <p:cNvGrpSpPr/>
          <p:nvPr/>
        </p:nvGrpSpPr>
        <p:grpSpPr>
          <a:xfrm>
            <a:off x="2385122" y="1895101"/>
            <a:ext cx="2593450" cy="2284195"/>
            <a:chOff x="0" y="0"/>
            <a:chExt cx="2593448" cy="2284193"/>
          </a:xfrm>
        </p:grpSpPr>
        <p:sp>
          <p:nvSpPr>
            <p:cNvPr id="1023" name="Shape 1023"/>
            <p:cNvSpPr/>
            <p:nvPr/>
          </p:nvSpPr>
          <p:spPr>
            <a:xfrm>
              <a:off x="0" y="0"/>
              <a:ext cx="2593448" cy="11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accent1"/>
                </a:solidFill>
                <a:latin typeface="Comic Sans MS"/>
                <a:cs typeface="Comic Sans MS"/>
              </a:endParaRPr>
            </a:p>
          </p:txBody>
        </p:sp>
        <p:grpSp>
          <p:nvGrpSpPr>
            <p:cNvPr id="1026" name="Group 1026"/>
            <p:cNvGrpSpPr/>
            <p:nvPr/>
          </p:nvGrpSpPr>
          <p:grpSpPr>
            <a:xfrm>
              <a:off x="998392" y="335042"/>
              <a:ext cx="236917" cy="1643058"/>
              <a:chOff x="0" y="0"/>
              <a:chExt cx="236916" cy="1643056"/>
            </a:xfrm>
          </p:grpSpPr>
          <p:sp>
            <p:nvSpPr>
              <p:cNvPr id="1024" name="Shape 1024"/>
              <p:cNvSpPr/>
              <p:nvPr/>
            </p:nvSpPr>
            <p:spPr>
              <a:xfrm rot="10800000">
                <a:off x="104455" y="0"/>
                <a:ext cx="132462" cy="1643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25" name="Shape 1025"/>
              <p:cNvSpPr/>
              <p:nvPr/>
            </p:nvSpPr>
            <p:spPr>
              <a:xfrm flipH="1" flipV="1">
                <a:off x="0" y="1477188"/>
                <a:ext cx="120774" cy="15727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027" name="Shape 1027"/>
            <p:cNvSpPr/>
            <p:nvPr/>
          </p:nvSpPr>
          <p:spPr>
            <a:xfrm>
              <a:off x="790549" y="1376287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accent1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422641" y="2022585"/>
              <a:ext cx="1734268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 smtClean="0">
                  <a:solidFill>
                    <a:schemeClr val="accent1"/>
                  </a:solidFill>
                  <a:latin typeface="Comic Sans MS"/>
                  <a:cs typeface="Comic Sans MS"/>
                </a:rPr>
                <a:t>CountryToTax</a:t>
              </a:r>
              <a:r>
                <a:rPr lang="en-US" dirty="0" smtClean="0">
                  <a:solidFill>
                    <a:schemeClr val="accent1"/>
                  </a:solidFill>
                  <a:latin typeface="Comic Sans MS"/>
                  <a:cs typeface="Comic Sans MS"/>
                </a:rPr>
                <a:t>Calculation</a:t>
              </a:r>
              <a:endParaRPr dirty="0">
                <a:solidFill>
                  <a:schemeClr val="accent1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036" name="Group 1036"/>
          <p:cNvGrpSpPr/>
          <p:nvPr/>
        </p:nvGrpSpPr>
        <p:grpSpPr>
          <a:xfrm>
            <a:off x="3244348" y="1645904"/>
            <a:ext cx="1659697" cy="1458514"/>
            <a:chOff x="0" y="0"/>
            <a:chExt cx="1659695" cy="1458512"/>
          </a:xfrm>
        </p:grpSpPr>
        <p:sp>
          <p:nvSpPr>
            <p:cNvPr id="1030" name="Shape 1030"/>
            <p:cNvSpPr/>
            <p:nvPr/>
          </p:nvSpPr>
          <p:spPr>
            <a:xfrm>
              <a:off x="0" y="0"/>
              <a:ext cx="1659695" cy="19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accent1"/>
                </a:solidFill>
                <a:latin typeface="Comic Sans MS"/>
                <a:cs typeface="Comic Sans MS"/>
              </a:endParaRPr>
            </a:p>
          </p:txBody>
        </p:sp>
        <p:grpSp>
          <p:nvGrpSpPr>
            <p:cNvPr id="1033" name="Group 1033"/>
            <p:cNvGrpSpPr/>
            <p:nvPr/>
          </p:nvGrpSpPr>
          <p:grpSpPr>
            <a:xfrm>
              <a:off x="781418" y="234759"/>
              <a:ext cx="126966" cy="880521"/>
              <a:chOff x="0" y="0"/>
              <a:chExt cx="126964" cy="880520"/>
            </a:xfrm>
          </p:grpSpPr>
          <p:sp>
            <p:nvSpPr>
              <p:cNvPr id="1031" name="Shape 1031"/>
              <p:cNvSpPr/>
              <p:nvPr/>
            </p:nvSpPr>
            <p:spPr>
              <a:xfrm rot="10800000">
                <a:off x="55978" y="0"/>
                <a:ext cx="70987" cy="88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32" name="Shape 1032"/>
              <p:cNvSpPr/>
              <p:nvPr/>
            </p:nvSpPr>
            <p:spPr>
              <a:xfrm flipH="1" flipV="1">
                <a:off x="0" y="791631"/>
                <a:ext cx="64723" cy="842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accent1"/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034" name="Shape 1034"/>
            <p:cNvSpPr/>
            <p:nvPr/>
          </p:nvSpPr>
          <p:spPr>
            <a:xfrm>
              <a:off x="520272" y="550605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accent1"/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20473" y="1196904"/>
              <a:ext cx="1130199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accent1"/>
                  </a:solidFill>
                  <a:latin typeface="Comic Sans MS"/>
                  <a:cs typeface="Comic Sans MS"/>
                </a:rPr>
                <a:t>CartCombinator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" grpId="1" advAuto="0"/>
      <p:bldP spid="1022" grpId="3" advAuto="0"/>
      <p:bldP spid="1029" grpId="4" advAuto="0"/>
      <p:bldP spid="1036" grpId="2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040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800" b="1" dirty="0" smtClean="0">
                <a:solidFill>
                  <a:srgbClr val="3CC7C5"/>
                </a:solidFill>
              </a:rPr>
              <a:t>Supported rules </a:t>
            </a:r>
            <a:r>
              <a:rPr sz="2800" b="1" dirty="0" smtClean="0">
                <a:solidFill>
                  <a:srgbClr val="3CC7C5"/>
                </a:solidFill>
              </a:rPr>
              <a:t>so </a:t>
            </a:r>
            <a:r>
              <a:rPr sz="2800" b="1" dirty="0">
                <a:solidFill>
                  <a:srgbClr val="3CC7C5"/>
                </a:solidFill>
              </a:rPr>
              <a:t>far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8124" y="1112701"/>
            <a:ext cx="7006203" cy="14516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For(CANADA) take </a:t>
            </a:r>
            <a:r>
              <a:rPr lang="en-US" sz="2000" b="1" dirty="0" smtClean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0.15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/>
            </a:r>
            <a:b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For(UK) take 0.12 ignore shipping</a:t>
            </a:r>
            <a:b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For(USA) take </a:t>
            </a:r>
            <a:r>
              <a:rPr lang="en-US" sz="2000" b="1" dirty="0" smtClean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0.07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rPr>
              <a:t>ignore discount &amp; shipping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9525" y="2943577"/>
            <a:ext cx="7826400" cy="1903686"/>
            <a:chOff x="489525" y="2943577"/>
            <a:chExt cx="7826400" cy="1903686"/>
          </a:xfrm>
        </p:grpSpPr>
        <p:sp>
          <p:nvSpPr>
            <p:cNvPr id="14" name="Rectangle 13"/>
            <p:cNvSpPr/>
            <p:nvPr/>
          </p:nvSpPr>
          <p:spPr>
            <a:xfrm>
              <a:off x="518124" y="3723878"/>
              <a:ext cx="76542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chemeClr val="tx1"/>
                  </a:solidFill>
                  <a:uFill>
                    <a:solidFill>
                      <a:srgbClr val="64D4D2"/>
                    </a:solidFill>
                  </a:uFill>
                  <a:latin typeface="Helvetica Neue" panose="020B0604020202020204" charset="0"/>
                </a:rPr>
                <a:t>“</a:t>
              </a:r>
              <a:r>
                <a:rPr lang="en-US" sz="1800" b="1" dirty="0">
                  <a:solidFill>
                    <a:schemeClr val="tx1"/>
                  </a:solidFill>
                  <a:uFill>
                    <a:solidFill>
                      <a:srgbClr val="64D4D2"/>
                    </a:solidFill>
                  </a:uFill>
                  <a:latin typeface="Helvetica Neue" panose="020B0604020202020204" charset="0"/>
                </a:rPr>
                <a:t>for Finland the tax is 5%, when calculating the tax ignore discount if shipping costs larger than 4” </a:t>
              </a:r>
            </a:p>
            <a:p>
              <a:endPara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  <a:sym typeface="Helvetica Neue"/>
              </a:endParaRPr>
            </a:p>
          </p:txBody>
        </p:sp>
        <p:sp>
          <p:nvSpPr>
            <p:cNvPr id="15" name="Shape 1040"/>
            <p:cNvSpPr/>
            <p:nvPr/>
          </p:nvSpPr>
          <p:spPr>
            <a:xfrm>
              <a:off x="489525" y="2943577"/>
              <a:ext cx="7826400" cy="780301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Clr>
                  <a:schemeClr val="dk1"/>
                </a:buClr>
                <a:buSzPct val="100000"/>
              </a:pPr>
              <a:r>
                <a:rPr lang="en-US" sz="2800" b="1" dirty="0" smtClean="0">
                  <a:solidFill>
                    <a:srgbClr val="3CC7C5"/>
                  </a:solidFill>
                </a:rPr>
                <a:t>Next up</a:t>
              </a:r>
              <a:endParaRPr sz="2800" b="1" dirty="0">
                <a:solidFill>
                  <a:srgbClr val="3CC7C5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9607" y="4447153"/>
              <a:ext cx="1713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3CC7C5"/>
                  </a:solidFill>
                  <a:latin typeface="Comic Sans MS" panose="030F0702030302020204" pitchFamily="66" charset="0"/>
                </a:rPr>
                <a:t>Unsupported</a:t>
              </a:r>
              <a:endParaRPr lang="he-IL" sz="2000" b="1" dirty="0">
                <a:solidFill>
                  <a:srgbClr val="3CC7C5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7" name="Picture 2" descr="C:\Users\Lee\Downloads\l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938">
              <a:off x="540665" y="4234719"/>
              <a:ext cx="3241906" cy="373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25696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hape 105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362525" y="3197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adding a predicate</a:t>
            </a:r>
          </a:p>
        </p:txBody>
      </p:sp>
      <p:sp>
        <p:nvSpPr>
          <p:cNvPr id="1055" name="Shape 1055"/>
          <p:cNvSpPr/>
          <p:nvPr/>
        </p:nvSpPr>
        <p:spPr>
          <a:xfrm>
            <a:off x="-14111" y="1301244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253357" y="1371799"/>
            <a:ext cx="7252713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class </a:t>
            </a:r>
            <a:r>
              <a:rPr sz="2000" dirty="0">
                <a:latin typeface="Consolas"/>
                <a:cs typeface="Consolas"/>
              </a:rPr>
              <a:t>CartCombinator(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latin typeface="Consolas"/>
                <a:cs typeface="Consolas"/>
              </a:rPr>
              <a:t>cartField: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2000" dirty="0">
                <a:latin typeface="Consolas"/>
                <a:cs typeface="Consolas"/>
              </a:rPr>
              <a:t>) {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  <a:p>
            <a:pPr defTabSz="457200">
              <a:defRPr sz="12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2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57" name="Shape 1057"/>
          <p:cNvSpPr/>
          <p:nvPr/>
        </p:nvSpPr>
        <p:spPr>
          <a:xfrm>
            <a:off x="40077" y="1828999"/>
            <a:ext cx="686101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If </a:t>
            </a:r>
            <a:r>
              <a:rPr sz="2000" dirty="0">
                <a:latin typeface="Consolas"/>
                <a:cs typeface="Consolas"/>
              </a:rPr>
              <a:t>(cond: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CartPredicate</a:t>
            </a:r>
            <a:r>
              <a:rPr sz="2000" dirty="0">
                <a:latin typeface="Consolas"/>
                <a:cs typeface="Consolas"/>
              </a:rPr>
              <a:t>): CartCombinator =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2000" dirty="0">
                <a:latin typeface="Consolas"/>
                <a:cs typeface="Consolas"/>
              </a:rPr>
              <a:t>CartCombinator((c: Cart) =&gt;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      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if </a:t>
            </a:r>
            <a:r>
              <a:rPr sz="2000" dirty="0">
                <a:latin typeface="Consolas"/>
                <a:cs typeface="Consolas"/>
              </a:rPr>
              <a:t>(cond(c)) cartField(c) 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else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0</a:t>
            </a:r>
            <a:r>
              <a:rPr sz="2000" dirty="0">
                <a:latin typeface="Consolas"/>
                <a:cs typeface="Consolas"/>
              </a:rPr>
              <a:t>)</a:t>
            </a:r>
          </a:p>
        </p:txBody>
      </p:sp>
      <p:sp>
        <p:nvSpPr>
          <p:cNvPr id="1058" name="Shape 1058"/>
          <p:cNvSpPr/>
          <p:nvPr/>
        </p:nvSpPr>
        <p:spPr>
          <a:xfrm>
            <a:off x="364269" y="3149987"/>
            <a:ext cx="604903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&gt; </a:t>
            </a:r>
            <a:r>
              <a:rPr sz="2000" dirty="0">
                <a:latin typeface="Consolas"/>
                <a:cs typeface="Consolas"/>
              </a:rPr>
              <a:t>(value: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2000" dirty="0">
                <a:latin typeface="Consolas"/>
                <a:cs typeface="Consolas"/>
              </a:rPr>
              <a:t>):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CartPredicate </a:t>
            </a:r>
            <a:r>
              <a:rPr sz="2000" dirty="0">
                <a:latin typeface="Consolas"/>
                <a:cs typeface="Consolas"/>
              </a:rPr>
              <a:t>= 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>  ((c: Cart) =&gt; cartField(c) &gt; value)</a:t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>. . .</a:t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latin typeface="Consolas"/>
                <a:cs typeface="Consolas"/>
              </a:rPr>
              <a:t/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/>
            </a:r>
            <a:br>
              <a:rPr sz="2000" dirty="0">
                <a:latin typeface="Consolas"/>
                <a:cs typeface="Consolas"/>
              </a:rPr>
            </a:b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1" animBg="1" advAuto="0"/>
      <p:bldP spid="1058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Shape 106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362525" y="3197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adding a predicate</a:t>
            </a:r>
          </a:p>
        </p:txBody>
      </p:sp>
      <p:sp>
        <p:nvSpPr>
          <p:cNvPr id="1065" name="Shape 1065"/>
          <p:cNvSpPr/>
          <p:nvPr/>
        </p:nvSpPr>
        <p:spPr>
          <a:xfrm>
            <a:off x="-14111" y="1287133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248372" y="1256029"/>
            <a:ext cx="8895628" cy="3570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class </a:t>
            </a:r>
            <a:r>
              <a:rPr sz="1600" dirty="0">
                <a:latin typeface="Consolas"/>
                <a:cs typeface="Consolas"/>
              </a:rPr>
              <a:t>CartCombinator(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1600" dirty="0">
                <a:latin typeface="Consolas"/>
                <a:cs typeface="Consolas"/>
              </a:rPr>
              <a:t>cartField: </a:t>
            </a:r>
            <a:r>
              <a:rPr sz="16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1600" dirty="0">
                <a:latin typeface="Consolas"/>
                <a:cs typeface="Consolas"/>
              </a:rPr>
              <a:t>) {</a:t>
            </a:r>
            <a:br>
              <a:rPr sz="1600" dirty="0">
                <a:latin typeface="Consolas"/>
                <a:cs typeface="Consolas"/>
              </a:rPr>
            </a:b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600" dirty="0">
                <a:latin typeface="Consolas"/>
                <a:cs typeface="Consolas"/>
              </a:rPr>
              <a:t>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600" dirty="0">
                <a:solidFill>
                  <a:srgbClr val="FFD080"/>
                </a:solidFill>
                <a:latin typeface="Consolas"/>
                <a:cs typeface="Consolas"/>
              </a:rPr>
              <a:t>and </a:t>
            </a:r>
            <a:r>
              <a:rPr sz="1600" dirty="0">
                <a:latin typeface="Consolas"/>
                <a:cs typeface="Consolas"/>
              </a:rPr>
              <a:t>(comb: CartCombinator): CartCombinator = </a:t>
            </a:r>
            <a:br>
              <a:rPr sz="1600" dirty="0">
                <a:latin typeface="Consolas"/>
                <a:cs typeface="Consolas"/>
              </a:rPr>
            </a:br>
            <a:r>
              <a:rPr sz="1600" dirty="0">
                <a:latin typeface="Consolas"/>
                <a:cs typeface="Consolas"/>
              </a:rPr>
              <a:t>  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1600" dirty="0">
                <a:latin typeface="Consolas"/>
                <a:cs typeface="Consolas"/>
              </a:rPr>
              <a:t>CartCombinator((c: Cart) =&gt; comb.cartField(c) + cartField(c))</a:t>
            </a:r>
            <a:br>
              <a:rPr sz="1600" dirty="0">
                <a:latin typeface="Consolas"/>
                <a:cs typeface="Consolas"/>
              </a:rPr>
            </a:b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 err="1" smtClean="0">
                <a:solidFill>
                  <a:srgbClr val="D78B40"/>
                </a:solidFill>
                <a:latin typeface="Consolas"/>
                <a:cs typeface="Consolas"/>
              </a:rPr>
              <a:t>def</a:t>
            </a:r>
            <a:r>
              <a:rPr lang="en-US" sz="1600" dirty="0" smtClean="0">
                <a:solidFill>
                  <a:srgbClr val="D78B40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D080"/>
                </a:solidFill>
                <a:latin typeface="Consolas"/>
                <a:cs typeface="Consolas"/>
              </a:rPr>
              <a:t>&amp; 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occ</a:t>
            </a:r>
            <a:r>
              <a:rPr lang="en-US" sz="1600" dirty="0">
                <a:latin typeface="Consolas"/>
                <a:cs typeface="Consolas"/>
              </a:rPr>
              <a:t>: </a:t>
            </a:r>
            <a:r>
              <a:rPr lang="en-US" sz="1600" dirty="0" err="1">
                <a:latin typeface="Consolas"/>
                <a:cs typeface="Consolas"/>
              </a:rPr>
              <a:t>CartCombinator</a:t>
            </a:r>
            <a:r>
              <a:rPr lang="en-US" sz="1600" dirty="0">
                <a:latin typeface="Consolas"/>
                <a:cs typeface="Consolas"/>
              </a:rPr>
              <a:t>): </a:t>
            </a:r>
            <a:r>
              <a:rPr lang="en-US" sz="1600" dirty="0" err="1">
                <a:latin typeface="Consolas"/>
                <a:cs typeface="Consolas"/>
              </a:rPr>
              <a:t>CartCombinator</a:t>
            </a:r>
            <a:r>
              <a:rPr lang="en-US" sz="1600" dirty="0">
                <a:latin typeface="Consolas"/>
                <a:cs typeface="Consolas"/>
              </a:rPr>
              <a:t> = and(</a:t>
            </a:r>
            <a:r>
              <a:rPr lang="en-US" sz="1600" dirty="0" err="1">
                <a:latin typeface="Consolas"/>
                <a:cs typeface="Consolas"/>
              </a:rPr>
              <a:t>occ</a:t>
            </a:r>
            <a:r>
              <a:rPr lang="en-US" sz="1600" dirty="0">
                <a:latin typeface="Consolas"/>
                <a:cs typeface="Consolas"/>
              </a:rPr>
              <a:t>)</a:t>
            </a: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600" dirty="0">
                <a:latin typeface="Consolas"/>
                <a:cs typeface="Consolas"/>
              </a:rPr>
              <a:t>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600" dirty="0">
                <a:solidFill>
                  <a:srgbClr val="FFD080"/>
                </a:solidFill>
                <a:latin typeface="Consolas"/>
                <a:cs typeface="Consolas"/>
              </a:rPr>
              <a:t>If </a:t>
            </a:r>
            <a:r>
              <a:rPr sz="1600" dirty="0">
                <a:latin typeface="Consolas"/>
                <a:cs typeface="Consolas"/>
              </a:rPr>
              <a:t>(cond: </a:t>
            </a:r>
            <a:r>
              <a:rPr sz="1600" dirty="0">
                <a:solidFill>
                  <a:srgbClr val="5F9290"/>
                </a:solidFill>
                <a:latin typeface="Consolas"/>
                <a:cs typeface="Consolas"/>
              </a:rPr>
              <a:t>CartPredicate</a:t>
            </a:r>
            <a:r>
              <a:rPr sz="1600" dirty="0">
                <a:latin typeface="Consolas"/>
                <a:cs typeface="Consolas"/>
              </a:rPr>
              <a:t>): CartCombinator =</a:t>
            </a:r>
            <a:br>
              <a:rPr sz="1600" dirty="0">
                <a:latin typeface="Consolas"/>
                <a:cs typeface="Consolas"/>
              </a:rPr>
            </a:br>
            <a:r>
              <a:rPr sz="1600" dirty="0">
                <a:latin typeface="Consolas"/>
                <a:cs typeface="Consolas"/>
              </a:rPr>
              <a:t>  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new </a:t>
            </a:r>
            <a:r>
              <a:rPr sz="1600" dirty="0">
                <a:latin typeface="Consolas"/>
                <a:cs typeface="Consolas"/>
              </a:rPr>
              <a:t>CartCombinator((c: Cart) =&gt;</a:t>
            </a:r>
            <a:br>
              <a:rPr sz="1600" dirty="0">
                <a:latin typeface="Consolas"/>
                <a:cs typeface="Consolas"/>
              </a:rPr>
            </a:br>
            <a:r>
              <a:rPr sz="1600" dirty="0">
                <a:latin typeface="Consolas"/>
                <a:cs typeface="Consolas"/>
              </a:rPr>
              <a:t>       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if </a:t>
            </a:r>
            <a:r>
              <a:rPr sz="1600" dirty="0">
                <a:latin typeface="Consolas"/>
                <a:cs typeface="Consolas"/>
              </a:rPr>
              <a:t>(cond(c)) cartField(c)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else </a:t>
            </a:r>
            <a:r>
              <a:rPr sz="1600" dirty="0">
                <a:solidFill>
                  <a:srgbClr val="7AA8C7"/>
                </a:solidFill>
                <a:latin typeface="Consolas"/>
                <a:cs typeface="Consolas"/>
              </a:rPr>
              <a:t>0</a:t>
            </a:r>
            <a:r>
              <a:rPr sz="1600" dirty="0">
                <a:latin typeface="Consolas"/>
                <a:cs typeface="Consolas"/>
              </a:rPr>
              <a:t>)</a:t>
            </a: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600" dirty="0">
                <a:latin typeface="Consolas"/>
                <a:cs typeface="Consolas"/>
              </a:rPr>
              <a:t>  </a:t>
            </a:r>
            <a:r>
              <a:rPr sz="1600" dirty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600" dirty="0">
                <a:solidFill>
                  <a:srgbClr val="FFD080"/>
                </a:solidFill>
                <a:latin typeface="Consolas"/>
                <a:cs typeface="Consolas"/>
              </a:rPr>
              <a:t>&gt; </a:t>
            </a:r>
            <a:r>
              <a:rPr sz="1600" dirty="0">
                <a:latin typeface="Consolas"/>
                <a:cs typeface="Consolas"/>
              </a:rPr>
              <a:t>(value: </a:t>
            </a:r>
            <a:r>
              <a:rPr sz="16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1600" dirty="0">
                <a:latin typeface="Consolas"/>
                <a:cs typeface="Consolas"/>
              </a:rPr>
              <a:t>): </a:t>
            </a:r>
            <a:r>
              <a:rPr sz="1600" dirty="0">
                <a:solidFill>
                  <a:srgbClr val="5F9290"/>
                </a:solidFill>
                <a:latin typeface="Consolas"/>
                <a:cs typeface="Consolas"/>
              </a:rPr>
              <a:t>CartPredicate </a:t>
            </a:r>
            <a:r>
              <a:rPr sz="1600" dirty="0">
                <a:latin typeface="Consolas"/>
                <a:cs typeface="Consolas"/>
              </a:rPr>
              <a:t>= </a:t>
            </a:r>
            <a:br>
              <a:rPr sz="1600" dirty="0">
                <a:latin typeface="Consolas"/>
                <a:cs typeface="Consolas"/>
              </a:rPr>
            </a:br>
            <a:r>
              <a:rPr sz="1600" dirty="0">
                <a:latin typeface="Consolas"/>
                <a:cs typeface="Consolas"/>
              </a:rPr>
              <a:t>     ((c: Cart) =&gt; cartField(c) &gt; value</a:t>
            </a:r>
            <a:r>
              <a:rPr sz="1600" dirty="0" smtClean="0">
                <a:latin typeface="Consolas"/>
                <a:cs typeface="Consolas"/>
              </a:rPr>
              <a:t>)</a:t>
            </a:r>
            <a:endParaRPr sz="16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60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43" y="326554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</a:rPr>
              <a:t>“for Finland the tax is 5%, when calculating the tax ignore discount if shipping costs larger than </a:t>
            </a:r>
            <a:r>
              <a:rPr lang="en-US" sz="1800" b="1" dirty="0" smtClean="0">
                <a:solidFill>
                  <a:schemeClr val="tx1"/>
                </a:solidFill>
                <a:uFill>
                  <a:solidFill>
                    <a:srgbClr val="64D4D2"/>
                  </a:solidFill>
                </a:uFill>
                <a:latin typeface="Helvetica Neue" panose="020B0604020202020204" charset="0"/>
              </a:rPr>
              <a:t>4 ” </a:t>
            </a:r>
            <a:endParaRPr lang="en-US" sz="1800" b="1" dirty="0">
              <a:solidFill>
                <a:schemeClr val="tx1"/>
              </a:solidFill>
              <a:uFill>
                <a:solidFill>
                  <a:srgbClr val="64D4D2"/>
                </a:solidFill>
              </a:uFill>
              <a:latin typeface="Helvetica Neue" panose="020B060402020202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5720" y="882452"/>
            <a:ext cx="9560506" cy="801031"/>
            <a:chOff x="393838" y="2047528"/>
            <a:chExt cx="9560506" cy="801031"/>
          </a:xfrm>
        </p:grpSpPr>
        <p:sp>
          <p:nvSpPr>
            <p:cNvPr id="7" name="Shape 756"/>
            <p:cNvSpPr/>
            <p:nvPr/>
          </p:nvSpPr>
          <p:spPr>
            <a:xfrm>
              <a:off x="809328" y="2448449"/>
              <a:ext cx="9145016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For(FINLAND).take(0.05).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ignore (</a:t>
              </a:r>
              <a:r>
                <a:rPr lang="en-US" sz="2000" b="1" dirty="0" err="1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discount.If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(shipping 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&gt; 4))</a:t>
              </a:r>
            </a:p>
          </p:txBody>
        </p:sp>
        <p:pic>
          <p:nvPicPr>
            <p:cNvPr id="8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36149">
              <a:off x="234083" y="2207283"/>
              <a:ext cx="743271" cy="42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82926" y="1729232"/>
            <a:ext cx="8789244" cy="661982"/>
            <a:chOff x="661044" y="2894308"/>
            <a:chExt cx="8789244" cy="661982"/>
          </a:xfrm>
        </p:grpSpPr>
        <p:sp>
          <p:nvSpPr>
            <p:cNvPr id="11" name="Rectangle 10"/>
            <p:cNvSpPr/>
            <p:nvPr/>
          </p:nvSpPr>
          <p:spPr>
            <a:xfrm>
              <a:off x="1115616" y="3148013"/>
              <a:ext cx="8334672" cy="40011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For(FINLAND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) take 0.05 ignore 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(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discount If shipping </a:t>
              </a:r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&gt; 4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)</a:t>
              </a:r>
              <a:endPara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Ayuthaya"/>
                <a:cs typeface="Consolas" panose="020B0609020204030204" pitchFamily="49" charset="0"/>
              </a:endParaRPr>
            </a:p>
          </p:txBody>
        </p:sp>
        <p:pic>
          <p:nvPicPr>
            <p:cNvPr id="13" name="Picture 2" descr="C:\Users\Lee\Downloads\arr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12183">
              <a:off x="518761" y="3036591"/>
              <a:ext cx="661982" cy="37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11310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Shape 1081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hat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'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going on under the hood ?</a:t>
            </a:r>
          </a:p>
        </p:txBody>
      </p:sp>
      <p:sp>
        <p:nvSpPr>
          <p:cNvPr id="1083" name="Shape 1083"/>
          <p:cNvSpPr/>
          <p:nvPr/>
        </p:nvSpPr>
        <p:spPr>
          <a:xfrm>
            <a:off x="553317" y="1331887"/>
            <a:ext cx="622001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dirty="0"/>
              <a:t>For(</a:t>
            </a:r>
            <a:r>
              <a:rPr dirty="0" smtClean="0"/>
              <a:t>FIN</a:t>
            </a:r>
            <a:r>
              <a:rPr lang="en-US" dirty="0" smtClean="0"/>
              <a:t>LAND</a:t>
            </a:r>
            <a:r>
              <a:rPr dirty="0" smtClean="0"/>
              <a:t>) </a:t>
            </a:r>
            <a:r>
              <a:rPr dirty="0"/>
              <a:t>take 0.05 ignore (discount If shipping &gt; 4)</a:t>
            </a:r>
          </a:p>
        </p:txBody>
      </p:sp>
      <p:grpSp>
        <p:nvGrpSpPr>
          <p:cNvPr id="1089" name="Group 1089"/>
          <p:cNvGrpSpPr/>
          <p:nvPr/>
        </p:nvGrpSpPr>
        <p:grpSpPr>
          <a:xfrm>
            <a:off x="2502953" y="2699434"/>
            <a:ext cx="2716919" cy="1120704"/>
            <a:chOff x="0" y="0"/>
            <a:chExt cx="2716917" cy="1120702"/>
          </a:xfrm>
        </p:grpSpPr>
        <p:grpSp>
          <p:nvGrpSpPr>
            <p:cNvPr id="1086" name="Group 1086"/>
            <p:cNvGrpSpPr/>
            <p:nvPr/>
          </p:nvGrpSpPr>
          <p:grpSpPr>
            <a:xfrm>
              <a:off x="110371" y="278300"/>
              <a:ext cx="264804" cy="842402"/>
              <a:chOff x="0" y="0"/>
              <a:chExt cx="264802" cy="842401"/>
            </a:xfrm>
          </p:grpSpPr>
          <p:sp>
            <p:nvSpPr>
              <p:cNvPr id="1084" name="Shape 1084"/>
              <p:cNvSpPr/>
              <p:nvPr/>
            </p:nvSpPr>
            <p:spPr>
              <a:xfrm>
                <a:off x="0" y="0"/>
                <a:ext cx="205563" cy="84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979" y="0"/>
                    </a:lnTo>
                    <a:lnTo>
                      <a:pt x="14441" y="300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202680" y="9743"/>
                <a:ext cx="62123" cy="8089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087" name="Shape 1087"/>
            <p:cNvSpPr/>
            <p:nvPr/>
          </p:nvSpPr>
          <p:spPr>
            <a:xfrm>
              <a:off x="0" y="505117"/>
              <a:ext cx="673945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123469" y="0"/>
              <a:ext cx="2593448" cy="11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b="1">
                <a:solidFill>
                  <a:schemeClr val="bg1">
                    <a:lumMod val="75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095" name="Group 1095"/>
          <p:cNvGrpSpPr/>
          <p:nvPr/>
        </p:nvGrpSpPr>
        <p:grpSpPr>
          <a:xfrm>
            <a:off x="3126672" y="3082542"/>
            <a:ext cx="1766505" cy="1223755"/>
            <a:chOff x="0" y="0"/>
            <a:chExt cx="1766504" cy="1223753"/>
          </a:xfrm>
        </p:grpSpPr>
        <p:grpSp>
          <p:nvGrpSpPr>
            <p:cNvPr id="1092" name="Group 1092"/>
            <p:cNvGrpSpPr/>
            <p:nvPr/>
          </p:nvGrpSpPr>
          <p:grpSpPr>
            <a:xfrm>
              <a:off x="360945" y="0"/>
              <a:ext cx="126965" cy="880521"/>
              <a:chOff x="0" y="0"/>
              <a:chExt cx="126964" cy="880520"/>
            </a:xfrm>
          </p:grpSpPr>
          <p:sp>
            <p:nvSpPr>
              <p:cNvPr id="1090" name="Shape 1090"/>
              <p:cNvSpPr/>
              <p:nvPr/>
            </p:nvSpPr>
            <p:spPr>
              <a:xfrm rot="10800000">
                <a:off x="55978" y="0"/>
                <a:ext cx="70987" cy="88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91" name="Shape 1091"/>
              <p:cNvSpPr/>
              <p:nvPr/>
            </p:nvSpPr>
            <p:spPr>
              <a:xfrm flipH="1" flipV="1">
                <a:off x="0" y="791631"/>
                <a:ext cx="64723" cy="842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093" name="Shape 1093"/>
            <p:cNvSpPr/>
            <p:nvPr/>
          </p:nvSpPr>
          <p:spPr>
            <a:xfrm>
              <a:off x="99799" y="315847"/>
              <a:ext cx="69082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0" y="962145"/>
              <a:ext cx="176650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 dirty="0" smtClean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CountryToTax</a:t>
              </a:r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Calculation</a:t>
              </a:r>
              <a:endParaRPr b="1" dirty="0">
                <a:solidFill>
                  <a:schemeClr val="bg1">
                    <a:lumMod val="75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102" name="Group 1102"/>
          <p:cNvGrpSpPr/>
          <p:nvPr/>
        </p:nvGrpSpPr>
        <p:grpSpPr>
          <a:xfrm>
            <a:off x="3570452" y="1600179"/>
            <a:ext cx="2593450" cy="1133182"/>
            <a:chOff x="0" y="0"/>
            <a:chExt cx="2593448" cy="1133180"/>
          </a:xfrm>
        </p:grpSpPr>
        <p:sp>
          <p:nvSpPr>
            <p:cNvPr id="1096" name="Shape 1096"/>
            <p:cNvSpPr/>
            <p:nvPr/>
          </p:nvSpPr>
          <p:spPr>
            <a:xfrm>
              <a:off x="0" y="0"/>
              <a:ext cx="2593448" cy="11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b="1">
                <a:solidFill>
                  <a:schemeClr val="bg1">
                    <a:lumMod val="75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617964" y="871572"/>
              <a:ext cx="1147143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 dirty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CartCombinator</a:t>
              </a:r>
            </a:p>
          </p:txBody>
        </p:sp>
        <p:grpSp>
          <p:nvGrpSpPr>
            <p:cNvPr id="1100" name="Group 1100"/>
            <p:cNvGrpSpPr/>
            <p:nvPr/>
          </p:nvGrpSpPr>
          <p:grpSpPr>
            <a:xfrm>
              <a:off x="1124443" y="213852"/>
              <a:ext cx="94162" cy="653022"/>
              <a:chOff x="0" y="0"/>
              <a:chExt cx="94160" cy="653020"/>
            </a:xfrm>
          </p:grpSpPr>
          <p:sp>
            <p:nvSpPr>
              <p:cNvPr id="1098" name="Shape 1098"/>
              <p:cNvSpPr/>
              <p:nvPr/>
            </p:nvSpPr>
            <p:spPr>
              <a:xfrm rot="10800000">
                <a:off x="41514" y="0"/>
                <a:ext cx="52647" cy="653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099" name="Shape 1099"/>
              <p:cNvSpPr/>
              <p:nvPr/>
            </p:nvSpPr>
            <p:spPr>
              <a:xfrm flipH="1" flipV="1">
                <a:off x="-1" y="587097"/>
                <a:ext cx="48002" cy="6250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101" name="Shape 1101"/>
            <p:cNvSpPr/>
            <p:nvPr/>
          </p:nvSpPr>
          <p:spPr>
            <a:xfrm>
              <a:off x="863298" y="324705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 dirty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  <p:grpSp>
        <p:nvGrpSpPr>
          <p:cNvPr id="1120" name="Group 1120"/>
          <p:cNvGrpSpPr/>
          <p:nvPr/>
        </p:nvGrpSpPr>
        <p:grpSpPr>
          <a:xfrm>
            <a:off x="236004" y="1995602"/>
            <a:ext cx="2486923" cy="1808288"/>
            <a:chOff x="-3" y="0"/>
            <a:chExt cx="2486921" cy="1808287"/>
          </a:xfrm>
        </p:grpSpPr>
        <p:grpSp>
          <p:nvGrpSpPr>
            <p:cNvPr id="1118" name="Group 1118"/>
            <p:cNvGrpSpPr/>
            <p:nvPr/>
          </p:nvGrpSpPr>
          <p:grpSpPr>
            <a:xfrm>
              <a:off x="-3" y="0"/>
              <a:ext cx="2486921" cy="1808287"/>
              <a:chOff x="-2" y="0"/>
              <a:chExt cx="2486919" cy="1808286"/>
            </a:xfrm>
          </p:grpSpPr>
          <p:grpSp>
            <p:nvGrpSpPr>
              <p:cNvPr id="1114" name="Group 1114"/>
              <p:cNvGrpSpPr/>
              <p:nvPr/>
            </p:nvGrpSpPr>
            <p:grpSpPr>
              <a:xfrm>
                <a:off x="-2" y="0"/>
                <a:ext cx="2486919" cy="1808286"/>
                <a:chOff x="-1" y="0"/>
                <a:chExt cx="2486917" cy="1808285"/>
              </a:xfrm>
            </p:grpSpPr>
            <p:grpSp>
              <p:nvGrpSpPr>
                <p:cNvPr id="1112" name="Group 1112"/>
                <p:cNvGrpSpPr/>
                <p:nvPr/>
              </p:nvGrpSpPr>
              <p:grpSpPr>
                <a:xfrm>
                  <a:off x="-1" y="0"/>
                  <a:ext cx="2114764" cy="946391"/>
                  <a:chOff x="0" y="0"/>
                  <a:chExt cx="2114762" cy="946390"/>
                </a:xfrm>
              </p:grpSpPr>
              <p:sp>
                <p:nvSpPr>
                  <p:cNvPr id="1103" name="Shape 1103"/>
                  <p:cNvSpPr/>
                  <p:nvPr/>
                </p:nvSpPr>
                <p:spPr>
                  <a:xfrm>
                    <a:off x="0" y="684783"/>
                    <a:ext cx="1253352" cy="2616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>
                    <a:lvl1pPr defTabSz="457200">
                      <a:defRPr sz="1100"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</a:lstStyle>
                  <a:p>
                    <a:r>
                      <a:rPr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/>
                        <a:cs typeface="Comic Sans MS"/>
                      </a:rPr>
                      <a:t>CountryContainer</a:t>
                    </a:r>
                  </a:p>
                </p:txBody>
              </p:sp>
              <p:sp>
                <p:nvSpPr>
                  <p:cNvPr id="1104" name="Shape 1104"/>
                  <p:cNvSpPr/>
                  <p:nvPr/>
                </p:nvSpPr>
                <p:spPr>
                  <a:xfrm>
                    <a:off x="1247018" y="0"/>
                    <a:ext cx="208663" cy="8551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20979" y="0"/>
                        </a:lnTo>
                        <a:lnTo>
                          <a:pt x="14441" y="3009"/>
                        </a:lnTo>
                      </a:path>
                    </a:pathLst>
                  </a:cu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endParaRPr>
                  </a:p>
                </p:txBody>
              </p:sp>
              <p:sp>
                <p:nvSpPr>
                  <p:cNvPr id="1105" name="Shape 1105"/>
                  <p:cNvSpPr/>
                  <p:nvPr/>
                </p:nvSpPr>
                <p:spPr>
                  <a:xfrm>
                    <a:off x="1452753" y="9889"/>
                    <a:ext cx="63060" cy="82117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endParaRPr>
                  </a:p>
                </p:txBody>
              </p:sp>
              <p:sp>
                <p:nvSpPr>
                  <p:cNvPr id="1106" name="Shape 1106"/>
                  <p:cNvSpPr/>
                  <p:nvPr/>
                </p:nvSpPr>
                <p:spPr>
                  <a:xfrm>
                    <a:off x="1136646" y="264916"/>
                    <a:ext cx="673943" cy="2616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>
                    <a:lvl1pPr defTabSz="457200">
                      <a:defRPr sz="1100"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</a:lstStyle>
                  <a:p>
                    <a:r>
                      <a:rPr b="1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/>
                        <a:cs typeface="Comic Sans MS"/>
                      </a:rPr>
                      <a:t>(invokes)</a:t>
                    </a:r>
                  </a:p>
                </p:txBody>
              </p:sp>
              <p:grpSp>
                <p:nvGrpSpPr>
                  <p:cNvPr id="1109" name="Group 1109"/>
                  <p:cNvGrpSpPr/>
                  <p:nvPr/>
                </p:nvGrpSpPr>
                <p:grpSpPr>
                  <a:xfrm>
                    <a:off x="531879" y="128663"/>
                    <a:ext cx="79513" cy="551424"/>
                    <a:chOff x="0" y="-1"/>
                    <a:chExt cx="79511" cy="551422"/>
                  </a:xfrm>
                </p:grpSpPr>
                <p:sp>
                  <p:nvSpPr>
                    <p:cNvPr id="1107" name="Shape 1107"/>
                    <p:cNvSpPr/>
                    <p:nvPr/>
                  </p:nvSpPr>
                  <p:spPr>
                    <a:xfrm rot="10800000">
                      <a:off x="35055" y="-1"/>
                      <a:ext cx="44456" cy="55142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708" y="21600"/>
                          </a:moveTo>
                          <a:lnTo>
                            <a:pt x="21600" y="21530"/>
                          </a:lnTo>
                          <a:lnTo>
                            <a:pt x="19728" y="0"/>
                          </a:lnTo>
                          <a:lnTo>
                            <a:pt x="0" y="2999"/>
                          </a:lnTo>
                        </a:path>
                      </a:pathLst>
                    </a:cu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endParaRPr b="1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/>
                        <a:cs typeface="Comic Sans MS"/>
                      </a:endParaRPr>
                    </a:p>
                  </p:txBody>
                </p:sp>
                <p:sp>
                  <p:nvSpPr>
                    <p:cNvPr id="1108" name="Shape 1108"/>
                    <p:cNvSpPr/>
                    <p:nvPr/>
                  </p:nvSpPr>
                  <p:spPr>
                    <a:xfrm flipH="1" flipV="1">
                      <a:off x="0" y="495754"/>
                      <a:ext cx="40533" cy="5278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endParaRPr b="1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/>
                        <a:cs typeface="Comic Sans MS"/>
                      </a:endParaRPr>
                    </a:p>
                  </p:txBody>
                </p:sp>
              </p:grpSp>
              <p:sp>
                <p:nvSpPr>
                  <p:cNvPr id="1110" name="Shape 1110"/>
                  <p:cNvSpPr/>
                  <p:nvPr/>
                </p:nvSpPr>
                <p:spPr>
                  <a:xfrm>
                    <a:off x="270733" y="264916"/>
                    <a:ext cx="690819" cy="2616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>
                    <a:lvl1pPr defTabSz="457200">
                      <a:defRPr sz="1100"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</a:lstStyle>
                  <a:p>
                    <a:r>
                      <a:rPr b="1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/>
                        <a:cs typeface="Comic Sans MS"/>
                      </a:rPr>
                      <a:t>(returns)</a:t>
                    </a:r>
                  </a:p>
                </p:txBody>
              </p:sp>
              <p:sp>
                <p:nvSpPr>
                  <p:cNvPr id="1111" name="Shape 1111"/>
                  <p:cNvSpPr/>
                  <p:nvPr/>
                </p:nvSpPr>
                <p:spPr>
                  <a:xfrm>
                    <a:off x="885557" y="138713"/>
                    <a:ext cx="1229205" cy="1194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36" y="21600"/>
                        </a:lnTo>
                        <a:lnTo>
                          <a:pt x="21496" y="21175"/>
                        </a:lnTo>
                        <a:lnTo>
                          <a:pt x="21600" y="3094"/>
                        </a:lnTo>
                      </a:path>
                    </a:pathLst>
                  </a:cu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endParaRPr>
                  </a:p>
                </p:txBody>
              </p:sp>
            </p:grpSp>
            <p:sp>
              <p:nvSpPr>
                <p:cNvPr id="1113" name="Shape 1113"/>
                <p:cNvSpPr/>
                <p:nvPr/>
              </p:nvSpPr>
              <p:spPr>
                <a:xfrm>
                  <a:off x="1354033" y="1377401"/>
                  <a:ext cx="1132883" cy="4308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/>
                <a:p>
                  <a:pPr defTabSz="457200">
                    <a:defRPr sz="1100"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rPr>
                    <a:t>TaxAndCountry</a:t>
                  </a:r>
                  <a:br>
                    <a: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rPr>
                  </a:br>
                  <a:r>
                    <a:rPr b="1">
                      <a:solidFill>
                        <a:schemeClr val="bg1">
                          <a:lumMod val="75000"/>
                        </a:schemeClr>
                      </a:solidFill>
                      <a:latin typeface="Comic Sans MS"/>
                      <a:cs typeface="Comic Sans MS"/>
                    </a:rPr>
                    <a:t> container</a:t>
                  </a:r>
                </a:p>
              </p:txBody>
            </p:sp>
          </p:grpSp>
          <p:grpSp>
            <p:nvGrpSpPr>
              <p:cNvPr id="1117" name="Group 1117"/>
              <p:cNvGrpSpPr/>
              <p:nvPr/>
            </p:nvGrpSpPr>
            <p:grpSpPr>
              <a:xfrm>
                <a:off x="1950087" y="443425"/>
                <a:ext cx="126965" cy="880522"/>
                <a:chOff x="0" y="0"/>
                <a:chExt cx="126964" cy="880520"/>
              </a:xfrm>
            </p:grpSpPr>
            <p:sp>
              <p:nvSpPr>
                <p:cNvPr id="1115" name="Shape 1115"/>
                <p:cNvSpPr/>
                <p:nvPr/>
              </p:nvSpPr>
              <p:spPr>
                <a:xfrm rot="10800000">
                  <a:off x="55978" y="0"/>
                  <a:ext cx="70987" cy="8805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08" y="21600"/>
                      </a:moveTo>
                      <a:lnTo>
                        <a:pt x="21600" y="21530"/>
                      </a:lnTo>
                      <a:lnTo>
                        <a:pt x="19728" y="0"/>
                      </a:lnTo>
                      <a:lnTo>
                        <a:pt x="0" y="2999"/>
                      </a:lnTo>
                    </a:path>
                  </a:pathLst>
                </a:cu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b="1">
                    <a:solidFill>
                      <a:schemeClr val="bg1">
                        <a:lumMod val="75000"/>
                      </a:schemeClr>
                    </a:solidFill>
                    <a:latin typeface="Comic Sans MS"/>
                    <a:cs typeface="Comic Sans MS"/>
                  </a:endParaRPr>
                </a:p>
              </p:txBody>
            </p:sp>
            <p:sp>
              <p:nvSpPr>
                <p:cNvPr id="1116" name="Shape 1116"/>
                <p:cNvSpPr/>
                <p:nvPr/>
              </p:nvSpPr>
              <p:spPr>
                <a:xfrm flipH="1" flipV="1">
                  <a:off x="0" y="791631"/>
                  <a:ext cx="64723" cy="842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b="1">
                    <a:solidFill>
                      <a:schemeClr val="bg1">
                        <a:lumMod val="75000"/>
                      </a:schemeClr>
                    </a:solidFill>
                    <a:latin typeface="Comic Sans MS"/>
                    <a:cs typeface="Comic Sans MS"/>
                  </a:endParaRPr>
                </a:p>
              </p:txBody>
            </p:sp>
          </p:grpSp>
        </p:grpSp>
        <p:sp>
          <p:nvSpPr>
            <p:cNvPr id="1119" name="Shape 1119"/>
            <p:cNvSpPr/>
            <p:nvPr/>
          </p:nvSpPr>
          <p:spPr>
            <a:xfrm>
              <a:off x="1699968" y="761540"/>
              <a:ext cx="69082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b="1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9" grpId="3" advAuto="0"/>
      <p:bldP spid="1095" grpId="4" advAuto="0"/>
      <p:bldP spid="1102" grpId="2" advAuto="0"/>
      <p:bldP spid="1120" grpId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061126"/>
            <a:ext cx="9144000" cy="1874150"/>
            <a:chOff x="0" y="3061126"/>
            <a:chExt cx="9144000" cy="1874150"/>
          </a:xfrm>
        </p:grpSpPr>
        <p:sp>
          <p:nvSpPr>
            <p:cNvPr id="2" name="Rectangle 1"/>
            <p:cNvSpPr/>
            <p:nvPr/>
          </p:nvSpPr>
          <p:spPr>
            <a:xfrm>
              <a:off x="0" y="3061126"/>
              <a:ext cx="9144000" cy="18741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8" name="Elephant-lifes-a-beach-poster.jp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b="13216"/>
            <a:stretch/>
          </p:blipFill>
          <p:spPr>
            <a:xfrm>
              <a:off x="502250" y="3061126"/>
              <a:ext cx="3239346" cy="1874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742"/>
            <p:cNvSpPr txBox="1"/>
            <p:nvPr/>
          </p:nvSpPr>
          <p:spPr>
            <a:xfrm>
              <a:off x="3741596" y="3456851"/>
              <a:ext cx="3131050" cy="108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228600">
                <a:buClr>
                  <a:schemeClr val="dk1"/>
                </a:buClr>
              </a:pPr>
              <a:r>
                <a:rPr lang="en-US" sz="2000" b="1" dirty="0" smtClean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DSLs are made to fit their purpose only.</a:t>
              </a:r>
              <a:endParaRPr lang="en-US" sz="2000" b="1" dirty="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457200" lvl="0" indent="-228600" rtl="0">
                <a:spcBef>
                  <a:spcPts val="0"/>
                </a:spcBef>
                <a:buClr>
                  <a:schemeClr val="dk1"/>
                </a:buClr>
                <a:buFont typeface="Helvetica Neue"/>
                <a:buChar char="●"/>
              </a:pPr>
              <a:endParaRPr sz="20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48" name="Shape 1048"/>
          <p:cNvSpPr txBox="1"/>
          <p:nvPr/>
        </p:nvSpPr>
        <p:spPr>
          <a:xfrm>
            <a:off x="502250" y="392579"/>
            <a:ext cx="756084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 sz="2800" b="1" dirty="0" smtClean="0">
                <a:solidFill>
                  <a:srgbClr val="3CC7C5"/>
                </a:solidFill>
                <a:sym typeface="Helvetica Neue"/>
              </a:rPr>
              <a:t>How is DSL different from any other programming language? </a:t>
            </a:r>
            <a:endParaRPr lang="en-US" sz="2800" b="1" dirty="0">
              <a:solidFill>
                <a:srgbClr val="3CC7C5"/>
              </a:solidFill>
              <a:sym typeface="Helvetica Neue"/>
            </a:endParaRPr>
          </a:p>
        </p:txBody>
      </p:sp>
      <p:pic>
        <p:nvPicPr>
          <p:cNvPr id="1052" name="Shape 10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42"/>
          <p:cNvSpPr txBox="1"/>
          <p:nvPr/>
        </p:nvSpPr>
        <p:spPr>
          <a:xfrm>
            <a:off x="426374" y="1616716"/>
            <a:ext cx="6593897" cy="113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Helvetica Neue"/>
              <a:buChar char="●"/>
            </a:pPr>
            <a:r>
              <a:rPr lang="en" sz="20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0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 is targeted at a </a:t>
            </a:r>
            <a:r>
              <a:rPr lang="en-US" sz="2000" b="1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</a:t>
            </a:r>
            <a:r>
              <a:rPr lang="en-US" sz="20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domain</a:t>
            </a:r>
          </a:p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</a:t>
            </a:r>
            <a:r>
              <a:rPr lang="en-US" sz="20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offers a </a:t>
            </a:r>
            <a:r>
              <a:rPr lang="en-US" sz="2000" b="1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level </a:t>
            </a:r>
            <a:r>
              <a:rPr lang="en-US" sz="200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abstraction to the user</a:t>
            </a:r>
          </a:p>
        </p:txBody>
      </p:sp>
    </p:spTree>
    <p:extLst>
      <p:ext uri="{BB962C8B-B14F-4D97-AF65-F5344CB8AC3E}">
        <p14:creationId xmlns:p14="http://schemas.microsoft.com/office/powerpoint/2010/main" val="30789222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hape 112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24" name="Shape 1124"/>
          <p:cNvSpPr/>
          <p:nvPr/>
        </p:nvSpPr>
        <p:spPr>
          <a:xfrm>
            <a:off x="489525" y="341525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Adding custom values</a:t>
            </a: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</a:endParaRPr>
          </a:p>
        </p:txBody>
      </p:sp>
      <p:sp>
        <p:nvSpPr>
          <p:cNvPr id="1125" name="Shape 1125"/>
          <p:cNvSpPr/>
          <p:nvPr/>
        </p:nvSpPr>
        <p:spPr>
          <a:xfrm>
            <a:off x="0" y="1626658"/>
            <a:ext cx="9144000" cy="38720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126" name="Shape 1126"/>
          <p:cNvSpPr/>
          <p:nvPr/>
        </p:nvSpPr>
        <p:spPr>
          <a:xfrm>
            <a:off x="173588" y="1761269"/>
            <a:ext cx="8976224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case class </a:t>
            </a:r>
            <a:r>
              <a:rPr sz="1800" dirty="0">
                <a:latin typeface="Consolas"/>
                <a:cs typeface="Consolas"/>
              </a:rPr>
              <a:t>TaxAndCountry(country: Country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1800" dirty="0">
                <a:latin typeface="Consolas"/>
                <a:cs typeface="Consolas"/>
              </a:rPr>
              <a:t>tax: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BigDecimal</a:t>
            </a:r>
            <a:r>
              <a:rPr sz="1800" dirty="0">
                <a:latin typeface="Consolas"/>
                <a:cs typeface="Consolas"/>
              </a:rPr>
              <a:t>) {</a:t>
            </a:r>
            <a:br>
              <a:rPr sz="1800" dirty="0">
                <a:latin typeface="Consolas"/>
                <a:cs typeface="Consolas"/>
              </a:rPr>
            </a:br>
            <a:endParaRPr lang="en-US" sz="1800" dirty="0" smtClean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1800" dirty="0" err="1">
                <a:solidFill>
                  <a:srgbClr val="D78B40"/>
                </a:solidFill>
                <a:latin typeface="Consolas"/>
                <a:cs typeface="Consolas"/>
              </a:rPr>
              <a:t>def</a:t>
            </a:r>
            <a:r>
              <a:rPr lang="en-US" sz="1800" dirty="0">
                <a:solidFill>
                  <a:srgbClr val="D78B40"/>
                </a:solidFill>
                <a:latin typeface="Consolas"/>
                <a:cs typeface="Consolas"/>
              </a:rPr>
              <a:t> </a:t>
            </a:r>
            <a:r>
              <a:rPr lang="en-US" sz="1800" dirty="0" err="1">
                <a:solidFill>
                  <a:srgbClr val="FFD080"/>
                </a:solidFill>
                <a:uFillTx/>
                <a:latin typeface="Consolas"/>
                <a:ea typeface="Ayuthaya"/>
                <a:cs typeface="Consolas"/>
                <a:sym typeface="Ayuthaya"/>
              </a:rPr>
              <a:t>addTouristPrice</a:t>
            </a:r>
            <a:r>
              <a:rPr lang="en-US" sz="1800" dirty="0">
                <a:latin typeface="Consolas"/>
                <a:cs typeface="Consolas"/>
                <a:sym typeface="Ayuthaya"/>
              </a:rPr>
              <a:t> 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>
                <a:latin typeface="Consolas"/>
                <a:cs typeface="Consolas"/>
                <a:sym typeface="Ayuthaya"/>
              </a:rPr>
              <a:t>f: Cart =&gt; </a:t>
            </a:r>
            <a:r>
              <a:rPr lang="en-US" sz="1800" dirty="0" err="1">
                <a:solidFill>
                  <a:srgbClr val="5F9290"/>
                </a:solidFill>
                <a:uFillTx/>
                <a:latin typeface="Consolas"/>
                <a:ea typeface="Ayuthaya"/>
                <a:cs typeface="Consolas"/>
                <a:sym typeface="Ayuthaya"/>
              </a:rPr>
              <a:t>BigDecimal</a:t>
            </a:r>
            <a:r>
              <a:rPr lang="en-US" sz="1800" dirty="0">
                <a:latin typeface="Consolas"/>
                <a:cs typeface="Consolas"/>
              </a:rPr>
              <a:t>): </a:t>
            </a:r>
            <a:r>
              <a:rPr lang="en-US" sz="1800" dirty="0" err="1">
                <a:solidFill>
                  <a:srgbClr val="5F9290"/>
                </a:solidFill>
                <a:latin typeface="Consolas"/>
                <a:cs typeface="Consolas"/>
              </a:rPr>
              <a:t>CountryToTaxCalculation</a:t>
            </a:r>
            <a:r>
              <a:rPr lang="en-US" sz="1800" dirty="0">
                <a:solidFill>
                  <a:srgbClr val="5F9290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=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	</a:t>
            </a:r>
            <a:r>
              <a:rPr lang="en-US" sz="1800" dirty="0" err="1">
                <a:latin typeface="Consolas"/>
                <a:cs typeface="Consolas"/>
                <a:sym typeface="Ayuthaya"/>
              </a:rPr>
              <a:t>addCustomValue</a:t>
            </a:r>
            <a:r>
              <a:rPr lang="en-US" sz="1800" dirty="0">
                <a:latin typeface="Consolas"/>
                <a:cs typeface="Consolas"/>
                <a:sym typeface="Ayuthaya"/>
              </a:rPr>
              <a:t>(f</a:t>
            </a:r>
            <a:r>
              <a:rPr lang="en-US" sz="1800" dirty="0" smtClean="0">
                <a:latin typeface="Consolas"/>
                <a:cs typeface="Consolas"/>
                <a:sym typeface="Ayuthaya"/>
              </a:rPr>
              <a:t>)</a:t>
            </a: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sz="1800" dirty="0">
                <a:solidFill>
                  <a:srgbClr val="D78B40"/>
                </a:solidFill>
                <a:latin typeface="Consolas"/>
                <a:cs typeface="Consolas"/>
              </a:rPr>
              <a:t>p</a:t>
            </a:r>
            <a:r>
              <a:rPr lang="en-US" sz="1800" dirty="0" smtClean="0">
                <a:solidFill>
                  <a:srgbClr val="D78B40"/>
                </a:solidFill>
                <a:latin typeface="Consolas"/>
                <a:cs typeface="Consolas"/>
              </a:rPr>
              <a:t>rivate </a:t>
            </a:r>
            <a:r>
              <a:rPr sz="1800" dirty="0" err="1" smtClean="0">
                <a:solidFill>
                  <a:srgbClr val="D78B40"/>
                </a:solidFill>
                <a:latin typeface="Consolas"/>
                <a:cs typeface="Consolas"/>
              </a:rPr>
              <a:t>def</a:t>
            </a: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 </a:t>
            </a:r>
            <a:r>
              <a:rPr lang="en-US" sz="1800" dirty="0" err="1">
                <a:solidFill>
                  <a:srgbClr val="FFD080"/>
                </a:solidFill>
                <a:uFillTx/>
                <a:latin typeface="Consolas"/>
                <a:ea typeface="Ayuthaya"/>
                <a:cs typeface="Consolas"/>
                <a:sym typeface="Ayuthaya"/>
              </a:rPr>
              <a:t>addCustomValue</a:t>
            </a:r>
            <a:r>
              <a:rPr lang="en-US" sz="1800" dirty="0">
                <a:latin typeface="Consolas"/>
                <a:cs typeface="Consolas"/>
                <a:sym typeface="Ayuthaya"/>
              </a:rPr>
              <a:t> </a:t>
            </a:r>
            <a:r>
              <a:rPr sz="1800" dirty="0" smtClean="0">
                <a:latin typeface="Consolas"/>
                <a:cs typeface="Consolas"/>
              </a:rPr>
              <a:t>(</a:t>
            </a:r>
            <a:r>
              <a:rPr sz="1800" dirty="0">
                <a:latin typeface="Consolas"/>
                <a:cs typeface="Consolas"/>
              </a:rPr>
              <a:t>f: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CartField</a:t>
            </a:r>
            <a:r>
              <a:rPr sz="1800" dirty="0">
                <a:latin typeface="Consolas"/>
                <a:cs typeface="Consolas"/>
              </a:rPr>
              <a:t>):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CountryToTaxCalculation </a:t>
            </a:r>
            <a:r>
              <a:rPr sz="1800" dirty="0">
                <a:latin typeface="Consolas"/>
                <a:cs typeface="Consolas"/>
              </a:rPr>
              <a:t>=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(country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1800" dirty="0">
                <a:latin typeface="Consolas"/>
                <a:cs typeface="Consolas"/>
              </a:rPr>
              <a:t>(cart: Cart) =&gt; (cart.total + f(cart)) * tax)</a:t>
            </a:r>
            <a:br>
              <a:rPr sz="1800" dirty="0">
                <a:latin typeface="Consolas"/>
                <a:cs typeface="Consolas"/>
              </a:rPr>
            </a:br>
            <a:endParaRPr lang="en-US" sz="1800" dirty="0"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5F929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 smtClean="0">
                <a:solidFill>
                  <a:srgbClr val="D78B40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FFD080"/>
                </a:solidFill>
                <a:uFillTx/>
                <a:latin typeface="Consolas"/>
                <a:ea typeface="Ayuthaya"/>
                <a:cs typeface="Consolas"/>
              </a:rPr>
              <a:t>ignore</a:t>
            </a:r>
            <a:r>
              <a:rPr sz="1800" dirty="0">
                <a:solidFill>
                  <a:srgbClr val="B7C4D1"/>
                </a:solidFill>
                <a:latin typeface="Consolas"/>
                <a:cs typeface="Consolas"/>
              </a:rPr>
              <a:t>(fs: CartCombinator*): </a:t>
            </a:r>
            <a:r>
              <a:rPr sz="1800" dirty="0">
                <a:latin typeface="Consolas"/>
                <a:cs typeface="Consolas"/>
              </a:rPr>
              <a:t>CountryToTaxCalculation </a:t>
            </a:r>
            <a:r>
              <a:rPr sz="1800" dirty="0">
                <a:solidFill>
                  <a:srgbClr val="B7C4D1"/>
                </a:solidFill>
                <a:latin typeface="Consolas"/>
                <a:cs typeface="Consolas"/>
              </a:rPr>
              <a:t>= {</a:t>
            </a:r>
            <a:br>
              <a:rPr sz="1800" dirty="0">
                <a:solidFill>
                  <a:srgbClr val="B7C4D1"/>
                </a:solidFill>
                <a:latin typeface="Consolas"/>
                <a:cs typeface="Consolas"/>
              </a:rPr>
            </a:br>
            <a:endParaRPr sz="1800" dirty="0">
              <a:solidFill>
                <a:srgbClr val="B7C4D1"/>
              </a:solidFill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5F929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solidFill>
                  <a:srgbClr val="B7C4D1"/>
                </a:solidFill>
                <a:latin typeface="Consolas"/>
                <a:cs typeface="Consolas"/>
              </a:rPr>
              <a:t>. . .</a:t>
            </a:r>
          </a:p>
          <a:p>
            <a:pPr defTabSz="457200">
              <a:defRPr sz="1600">
                <a:solidFill>
                  <a:srgbClr val="5F9290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solidFill>
                <a:srgbClr val="B7C4D1"/>
              </a:solidFill>
              <a:latin typeface="Consolas"/>
              <a:cs typeface="Consolas"/>
            </a:endParaRPr>
          </a:p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127" name="Shape 1127"/>
          <p:cNvSpPr/>
          <p:nvPr/>
        </p:nvSpPr>
        <p:spPr>
          <a:xfrm>
            <a:off x="2843385" y="2420789"/>
            <a:ext cx="2659948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Shape 113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W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hat</a:t>
            </a: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'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going on under the hood ?</a:t>
            </a:r>
          </a:p>
        </p:txBody>
      </p:sp>
      <p:sp>
        <p:nvSpPr>
          <p:cNvPr id="1135" name="Shape 1135"/>
          <p:cNvSpPr/>
          <p:nvPr/>
        </p:nvSpPr>
        <p:spPr>
          <a:xfrm>
            <a:off x="571139" y="1327128"/>
            <a:ext cx="674044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dirty="0"/>
              <a:t>For(Israel) take 0.25 addTouristPrice { cart =&gt; cart.total * 0.2}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3507" y="1614602"/>
            <a:ext cx="2472286" cy="1808288"/>
            <a:chOff x="553507" y="1614602"/>
            <a:chExt cx="2472286" cy="1808288"/>
          </a:xfrm>
        </p:grpSpPr>
        <p:sp>
          <p:nvSpPr>
            <p:cNvPr id="1136" name="Shape 1136"/>
            <p:cNvSpPr/>
            <p:nvPr/>
          </p:nvSpPr>
          <p:spPr>
            <a:xfrm>
              <a:off x="553507" y="2299385"/>
              <a:ext cx="1236481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CountryContainer</a:t>
              </a: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690153" y="1879518"/>
              <a:ext cx="673945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67797" y="1614602"/>
              <a:ext cx="1844029" cy="855102"/>
              <a:chOff x="824241" y="1614602"/>
              <a:chExt cx="1844029" cy="855102"/>
            </a:xfrm>
          </p:grpSpPr>
          <p:sp>
            <p:nvSpPr>
              <p:cNvPr id="1137" name="Shape 1137"/>
              <p:cNvSpPr/>
              <p:nvPr/>
            </p:nvSpPr>
            <p:spPr>
              <a:xfrm>
                <a:off x="1800525" y="1614602"/>
                <a:ext cx="208663" cy="8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979" y="0"/>
                    </a:lnTo>
                    <a:lnTo>
                      <a:pt x="14441" y="3009"/>
                    </a:lnTo>
                  </a:path>
                </a:pathLst>
              </a:custGeom>
              <a:ln w="25400">
                <a:solidFill>
                  <a:schemeClr val="accent1"/>
                </a:solidFill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2006261" y="1624491"/>
                <a:ext cx="63060" cy="82117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grpSp>
            <p:nvGrpSpPr>
              <p:cNvPr id="1142" name="Group 1142"/>
              <p:cNvGrpSpPr/>
              <p:nvPr/>
            </p:nvGrpSpPr>
            <p:grpSpPr>
              <a:xfrm>
                <a:off x="1085387" y="1743266"/>
                <a:ext cx="79512" cy="551422"/>
                <a:chOff x="0" y="0"/>
                <a:chExt cx="79510" cy="551420"/>
              </a:xfrm>
            </p:grpSpPr>
            <p:sp>
              <p:nvSpPr>
                <p:cNvPr id="1140" name="Shape 1140"/>
                <p:cNvSpPr/>
                <p:nvPr/>
              </p:nvSpPr>
              <p:spPr>
                <a:xfrm rot="10800000">
                  <a:off x="35055" y="0"/>
                  <a:ext cx="44456" cy="551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08" y="21600"/>
                      </a:moveTo>
                      <a:lnTo>
                        <a:pt x="21600" y="21530"/>
                      </a:lnTo>
                      <a:lnTo>
                        <a:pt x="19728" y="0"/>
                      </a:lnTo>
                      <a:lnTo>
                        <a:pt x="0" y="2999"/>
                      </a:lnTo>
                    </a:path>
                  </a:pathLst>
                </a:cu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>
                    <a:solidFill>
                      <a:schemeClr val="bg1">
                        <a:lumMod val="75000"/>
                      </a:schemeClr>
                    </a:solidFill>
                    <a:latin typeface="Comic Sans MS"/>
                    <a:cs typeface="Comic Sans MS"/>
                  </a:endParaRPr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 flipH="1" flipV="1">
                  <a:off x="0" y="495754"/>
                  <a:ext cx="40533" cy="5278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>
                    <a:solidFill>
                      <a:schemeClr val="bg1">
                        <a:lumMod val="75000"/>
                      </a:schemeClr>
                    </a:solidFill>
                    <a:latin typeface="Comic Sans MS"/>
                    <a:cs typeface="Comic Sans MS"/>
                  </a:endParaRPr>
                </a:p>
              </p:txBody>
            </p:sp>
          </p:grpSp>
          <p:sp>
            <p:nvSpPr>
              <p:cNvPr id="1143" name="Shape 1143"/>
              <p:cNvSpPr/>
              <p:nvPr/>
            </p:nvSpPr>
            <p:spPr>
              <a:xfrm>
                <a:off x="824241" y="1879518"/>
                <a:ext cx="690821" cy="2616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 defTabSz="457200">
                  <a:defRPr sz="1100"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75000"/>
                      </a:schemeClr>
                    </a:solidFill>
                    <a:latin typeface="Comic Sans MS"/>
                    <a:cs typeface="Comic Sans MS"/>
                  </a:rPr>
                  <a:t>(returns)</a:t>
                </a: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1439065" y="1689815"/>
                <a:ext cx="1229205" cy="119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36" y="21600"/>
                    </a:lnTo>
                    <a:lnTo>
                      <a:pt x="21496" y="21175"/>
                    </a:lnTo>
                    <a:lnTo>
                      <a:pt x="21600" y="3094"/>
                    </a:lnTo>
                  </a:path>
                </a:pathLst>
              </a:custGeom>
              <a:ln w="25400">
                <a:solidFill>
                  <a:schemeClr val="accent1"/>
                </a:solidFill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>
              <a:off x="2520487" y="1908366"/>
              <a:ext cx="128188" cy="889001"/>
              <a:chOff x="0" y="0"/>
              <a:chExt cx="128186" cy="889000"/>
            </a:xfrm>
          </p:grpSpPr>
          <p:sp>
            <p:nvSpPr>
              <p:cNvPr id="1145" name="Shape 1145"/>
              <p:cNvSpPr/>
              <p:nvPr/>
            </p:nvSpPr>
            <p:spPr>
              <a:xfrm rot="10800000">
                <a:off x="56517" y="0"/>
                <a:ext cx="71670" cy="889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146" name="Shape 1146"/>
              <p:cNvSpPr/>
              <p:nvPr/>
            </p:nvSpPr>
            <p:spPr>
              <a:xfrm flipH="1" flipV="1">
                <a:off x="0" y="799254"/>
                <a:ext cx="65347" cy="8509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148" name="Shape 1148"/>
            <p:cNvSpPr/>
            <p:nvPr/>
          </p:nvSpPr>
          <p:spPr>
            <a:xfrm>
              <a:off x="2284741" y="2070018"/>
              <a:ext cx="690821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907540" y="2992003"/>
              <a:ext cx="1118253" cy="430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TaxAndCountry</a:t>
              </a:r>
              <a:br>
                <a: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</a:br>
              <a:r>
                <a: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 container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48675" y="2284880"/>
            <a:ext cx="673945" cy="842402"/>
            <a:chOff x="3159117" y="2313102"/>
            <a:chExt cx="673945" cy="842402"/>
          </a:xfrm>
        </p:grpSpPr>
        <p:grpSp>
          <p:nvGrpSpPr>
            <p:cNvPr id="1152" name="Group 1152"/>
            <p:cNvGrpSpPr/>
            <p:nvPr/>
          </p:nvGrpSpPr>
          <p:grpSpPr>
            <a:xfrm>
              <a:off x="3311822" y="2313102"/>
              <a:ext cx="264804" cy="842402"/>
              <a:chOff x="0" y="0"/>
              <a:chExt cx="264802" cy="842401"/>
            </a:xfrm>
          </p:grpSpPr>
          <p:sp>
            <p:nvSpPr>
              <p:cNvPr id="1150" name="Shape 1150"/>
              <p:cNvSpPr/>
              <p:nvPr/>
            </p:nvSpPr>
            <p:spPr>
              <a:xfrm>
                <a:off x="0" y="0"/>
                <a:ext cx="205563" cy="84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0979" y="0"/>
                    </a:lnTo>
                    <a:lnTo>
                      <a:pt x="14441" y="300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202680" y="9743"/>
                <a:ext cx="62123" cy="8089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153" name="Shape 1153"/>
            <p:cNvSpPr/>
            <p:nvPr/>
          </p:nvSpPr>
          <p:spPr>
            <a:xfrm>
              <a:off x="3159117" y="2539918"/>
              <a:ext cx="673945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(invokes)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23884" y="1794913"/>
            <a:ext cx="2593449" cy="1620975"/>
            <a:chOff x="3523884" y="1794913"/>
            <a:chExt cx="2593449" cy="1620975"/>
          </a:xfrm>
        </p:grpSpPr>
        <p:sp>
          <p:nvSpPr>
            <p:cNvPr id="1154" name="Shape 1154"/>
            <p:cNvSpPr/>
            <p:nvPr/>
          </p:nvSpPr>
          <p:spPr>
            <a:xfrm>
              <a:off x="3523884" y="1794913"/>
              <a:ext cx="2593449" cy="11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6" y="21600"/>
                  </a:lnTo>
                  <a:lnTo>
                    <a:pt x="21496" y="21175"/>
                  </a:lnTo>
                  <a:lnTo>
                    <a:pt x="21600" y="3094"/>
                  </a:lnTo>
                </a:path>
              </a:pathLst>
            </a:custGeom>
            <a:ln w="25400">
              <a:solidFill>
                <a:schemeClr val="accent1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>
                    <a:lumMod val="75000"/>
                  </a:schemeClr>
                </a:solidFill>
                <a:latin typeface="Comic Sans MS"/>
                <a:cs typeface="Comic Sans MS"/>
              </a:endParaRPr>
            </a:p>
          </p:txBody>
        </p:sp>
        <p:grpSp>
          <p:nvGrpSpPr>
            <p:cNvPr id="1157" name="Group 1157"/>
            <p:cNvGrpSpPr/>
            <p:nvPr/>
          </p:nvGrpSpPr>
          <p:grpSpPr>
            <a:xfrm>
              <a:off x="4397780" y="2192133"/>
              <a:ext cx="126965" cy="880522"/>
              <a:chOff x="0" y="0"/>
              <a:chExt cx="126964" cy="880520"/>
            </a:xfrm>
          </p:grpSpPr>
          <p:sp>
            <p:nvSpPr>
              <p:cNvPr id="1155" name="Shape 1155"/>
              <p:cNvSpPr/>
              <p:nvPr/>
            </p:nvSpPr>
            <p:spPr>
              <a:xfrm rot="10800000">
                <a:off x="55978" y="0"/>
                <a:ext cx="70987" cy="88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8" y="21600"/>
                    </a:moveTo>
                    <a:lnTo>
                      <a:pt x="21600" y="21530"/>
                    </a:lnTo>
                    <a:lnTo>
                      <a:pt x="19728" y="0"/>
                    </a:lnTo>
                    <a:lnTo>
                      <a:pt x="0" y="2999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156" name="Shape 1156"/>
              <p:cNvSpPr/>
              <p:nvPr/>
            </p:nvSpPr>
            <p:spPr>
              <a:xfrm flipH="1" flipV="1">
                <a:off x="0" y="791631"/>
                <a:ext cx="64723" cy="842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1158" name="Shape 1158"/>
            <p:cNvSpPr/>
            <p:nvPr/>
          </p:nvSpPr>
          <p:spPr>
            <a:xfrm>
              <a:off x="4136634" y="2507980"/>
              <a:ext cx="690821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(returns)</a:t>
              </a: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3669948" y="3154278"/>
              <a:ext cx="1734269" cy="261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457200">
                <a:defRPr sz="1100"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 smtClean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CountryToTax</a:t>
              </a:r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  <a:latin typeface="Comic Sans MS"/>
                  <a:cs typeface="Comic Sans MS"/>
                </a:rPr>
                <a:t>Calculation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/>
        </p:nvSpPr>
        <p:spPr>
          <a:xfrm>
            <a:off x="-1" y="1276871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162" name="Shape 1162"/>
          <p:cNvSpPr>
            <a:spLocks noGrp="1"/>
          </p:cNvSpPr>
          <p:nvPr>
            <p:ph type="title" idx="4294967295"/>
          </p:nvPr>
        </p:nvSpPr>
        <p:spPr>
          <a:xfrm>
            <a:off x="2609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sz="4000" dirty="0">
                <a:solidFill>
                  <a:srgbClr val="3CC7C5"/>
                </a:solidFill>
              </a:rPr>
              <a:t>Tax Rules DSL </a:t>
            </a:r>
            <a:endParaRPr dirty="0"/>
          </a:p>
        </p:txBody>
      </p:sp>
      <p:sp>
        <p:nvSpPr>
          <p:cNvPr id="1163" name="Shape 1163"/>
          <p:cNvSpPr/>
          <p:nvPr/>
        </p:nvSpPr>
        <p:spPr>
          <a:xfrm>
            <a:off x="315383" y="1453157"/>
            <a:ext cx="8828617" cy="4016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1800" dirty="0">
                <a:latin typeface="Consolas"/>
                <a:cs typeface="Consolas"/>
              </a:rPr>
              <a:t>taxRules: 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Seq</a:t>
            </a:r>
            <a:r>
              <a:rPr sz="1800" dirty="0">
                <a:latin typeface="Consolas"/>
                <a:cs typeface="Consolas"/>
              </a:rPr>
              <a:t>[</a:t>
            </a:r>
            <a:r>
              <a:rPr sz="1800" dirty="0">
                <a:solidFill>
                  <a:srgbClr val="5F9290"/>
                </a:solidFill>
                <a:latin typeface="Consolas"/>
                <a:cs typeface="Consolas"/>
              </a:rPr>
              <a:t>CountryToTax</a:t>
            </a:r>
            <a:r>
              <a:rPr sz="1800" dirty="0">
                <a:latin typeface="Consolas"/>
                <a:cs typeface="Consolas"/>
              </a:rPr>
              <a:t>] = 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Seq</a:t>
            </a:r>
            <a:r>
              <a:rPr sz="1800" dirty="0">
                <a:latin typeface="Consolas"/>
                <a:cs typeface="Consolas"/>
              </a:rPr>
              <a:t>(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  For(CANADA) take </a:t>
            </a:r>
            <a:r>
              <a:rPr sz="1800" dirty="0" smtClean="0">
                <a:solidFill>
                  <a:srgbClr val="7AA8C7"/>
                </a:solidFill>
                <a:latin typeface="Consolas"/>
                <a:cs typeface="Consolas"/>
              </a:rPr>
              <a:t>0.1</a:t>
            </a:r>
            <a:r>
              <a:rPr lang="en-US" sz="1800" dirty="0" smtClean="0">
                <a:solidFill>
                  <a:srgbClr val="7AA8C7"/>
                </a:solidFill>
                <a:latin typeface="Consolas"/>
                <a:cs typeface="Consolas"/>
              </a:rPr>
              <a:t>5</a:t>
            </a:r>
            <a:r>
              <a:rPr sz="1800" dirty="0" smtClean="0">
                <a:solidFill>
                  <a:srgbClr val="7AA8C7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18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  </a:t>
            </a:r>
            <a:r>
              <a:rPr sz="1800" dirty="0">
                <a:latin typeface="Consolas"/>
                <a:cs typeface="Consolas"/>
              </a:rPr>
              <a:t>For(UK) take </a:t>
            </a:r>
            <a:r>
              <a:rPr sz="1800" dirty="0">
                <a:solidFill>
                  <a:srgbClr val="7AA8C7"/>
                </a:solidFill>
                <a:latin typeface="Consolas"/>
                <a:cs typeface="Consolas"/>
              </a:rPr>
              <a:t>0.12  </a:t>
            </a:r>
            <a:r>
              <a:rPr sz="1800" dirty="0">
                <a:latin typeface="Consolas"/>
                <a:cs typeface="Consolas"/>
              </a:rPr>
              <a:t>ignore 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shipping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18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  </a:t>
            </a:r>
            <a:r>
              <a:rPr sz="1800" dirty="0">
                <a:latin typeface="Consolas"/>
                <a:cs typeface="Consolas"/>
              </a:rPr>
              <a:t>For(USA) take </a:t>
            </a:r>
            <a:r>
              <a:rPr sz="1800" dirty="0" smtClean="0">
                <a:solidFill>
                  <a:srgbClr val="7AA8C7"/>
                </a:solidFill>
                <a:latin typeface="Consolas"/>
                <a:cs typeface="Consolas"/>
              </a:rPr>
              <a:t>0.</a:t>
            </a:r>
            <a:r>
              <a:rPr lang="en-US" sz="1800" dirty="0" smtClean="0">
                <a:solidFill>
                  <a:srgbClr val="7AA8C7"/>
                </a:solidFill>
                <a:latin typeface="Consolas"/>
                <a:cs typeface="Consolas"/>
              </a:rPr>
              <a:t>07 </a:t>
            </a:r>
            <a:r>
              <a:rPr sz="1800" dirty="0" smtClean="0">
                <a:latin typeface="Consolas"/>
                <a:cs typeface="Consolas"/>
              </a:rPr>
              <a:t>ignore 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discount </a:t>
            </a:r>
            <a:r>
              <a:rPr sz="1800" dirty="0">
                <a:latin typeface="Consolas"/>
                <a:cs typeface="Consolas"/>
              </a:rPr>
              <a:t>&amp; 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shipping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18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  </a:t>
            </a:r>
            <a:r>
              <a:rPr sz="1800" dirty="0">
                <a:latin typeface="Consolas"/>
                <a:cs typeface="Consolas"/>
              </a:rPr>
              <a:t>For(FINLAND) take </a:t>
            </a:r>
            <a:r>
              <a:rPr sz="1800" dirty="0">
                <a:solidFill>
                  <a:srgbClr val="7AA8C7"/>
                </a:solidFill>
                <a:latin typeface="Consolas"/>
                <a:cs typeface="Consolas"/>
              </a:rPr>
              <a:t>0.05 </a:t>
            </a:r>
            <a:r>
              <a:rPr sz="1800" dirty="0">
                <a:latin typeface="Consolas"/>
                <a:cs typeface="Consolas"/>
              </a:rPr>
              <a:t>ignore (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discount </a:t>
            </a:r>
            <a:r>
              <a:rPr sz="1800" dirty="0">
                <a:latin typeface="Consolas"/>
                <a:cs typeface="Consolas"/>
              </a:rPr>
              <a:t>If </a:t>
            </a:r>
            <a:r>
              <a:rPr sz="1800" dirty="0">
                <a:solidFill>
                  <a:srgbClr val="A98BB9"/>
                </a:solidFill>
                <a:latin typeface="Consolas"/>
                <a:cs typeface="Consolas"/>
              </a:rPr>
              <a:t>shipping </a:t>
            </a:r>
            <a:r>
              <a:rPr sz="1800" dirty="0">
                <a:latin typeface="Consolas"/>
                <a:cs typeface="Consolas"/>
              </a:rPr>
              <a:t>&gt; </a:t>
            </a:r>
            <a:r>
              <a:rPr sz="1800" dirty="0">
                <a:solidFill>
                  <a:srgbClr val="7AA8C7"/>
                </a:solidFill>
                <a:latin typeface="Consolas"/>
                <a:cs typeface="Consolas"/>
              </a:rPr>
              <a:t>4</a:t>
            </a:r>
            <a:r>
              <a:rPr sz="1800" dirty="0">
                <a:latin typeface="Consolas"/>
                <a:cs typeface="Consolas"/>
              </a:rPr>
              <a:t>)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br>
              <a:rPr sz="1800" dirty="0">
                <a:solidFill>
                  <a:srgbClr val="D78B40"/>
                </a:solidFill>
                <a:latin typeface="Consolas"/>
                <a:cs typeface="Consolas"/>
              </a:rPr>
            </a:b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>  </a:t>
            </a:r>
            <a:r>
              <a:rPr sz="1800" dirty="0">
                <a:latin typeface="Consolas"/>
                <a:cs typeface="Consolas"/>
              </a:rPr>
              <a:t>For(Israel) take </a:t>
            </a:r>
            <a:r>
              <a:rPr sz="1800" dirty="0">
                <a:solidFill>
                  <a:srgbClr val="7AA8C7"/>
                </a:solidFill>
                <a:latin typeface="Consolas"/>
                <a:cs typeface="Consolas"/>
              </a:rPr>
              <a:t>0.25 </a:t>
            </a:r>
            <a:r>
              <a:rPr sz="1800" dirty="0">
                <a:latin typeface="Consolas"/>
                <a:cs typeface="Consolas"/>
              </a:rPr>
              <a:t>addTouristPrice{ cart =&gt; cart.total * </a:t>
            </a:r>
            <a:r>
              <a:rPr sz="1800" dirty="0">
                <a:solidFill>
                  <a:srgbClr val="7AA8C7"/>
                </a:solidFill>
                <a:latin typeface="Consolas"/>
                <a:cs typeface="Consolas"/>
              </a:rPr>
              <a:t>0.2 </a:t>
            </a:r>
            <a:r>
              <a:rPr sz="1800" dirty="0">
                <a:latin typeface="Consolas"/>
                <a:cs typeface="Consolas"/>
              </a:rPr>
              <a:t>}</a:t>
            </a:r>
            <a:br>
              <a:rPr sz="1800" dirty="0">
                <a:latin typeface="Consolas"/>
                <a:cs typeface="Consolas"/>
              </a:rPr>
            </a:br>
            <a:r>
              <a:rPr sz="1800" dirty="0">
                <a:latin typeface="Consolas"/>
                <a:cs typeface="Consolas"/>
              </a:rPr>
              <a:t>)</a:t>
            </a:r>
            <a:r>
              <a:rPr sz="1800" dirty="0">
                <a:solidFill>
                  <a:srgbClr val="D78B40"/>
                </a:solidFill>
                <a:latin typeface="Consolas"/>
                <a:cs typeface="Consolas"/>
              </a:rPr>
              <a:t/>
            </a:r>
            <a:br>
              <a:rPr sz="1800" dirty="0">
                <a:solidFill>
                  <a:srgbClr val="D78B40"/>
                </a:solidFill>
                <a:latin typeface="Consolas"/>
                <a:cs typeface="Consolas"/>
              </a:rPr>
            </a:br>
            <a:endParaRPr sz="1800" dirty="0">
              <a:solidFill>
                <a:srgbClr val="D78B40"/>
              </a:solidFill>
              <a:latin typeface="Consolas"/>
              <a:cs typeface="Consolas"/>
            </a:endParaRPr>
          </a:p>
          <a:p>
            <a: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solidFill>
                <a:srgbClr val="D78B40"/>
              </a:solidFill>
              <a:latin typeface="Consolas"/>
              <a:cs typeface="Consolas"/>
            </a:endParaRPr>
          </a:p>
          <a:p>
            <a:pPr defTabSz="457200">
              <a:lnSpc>
                <a:spcPct val="120000"/>
              </a:lnSpc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1800" dirty="0">
              <a:solidFill>
                <a:srgbClr val="D78B40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2000" y="651573"/>
            <a:ext cx="4271021" cy="40917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509426" y="651573"/>
            <a:ext cx="3734955" cy="40917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Shape 537"/>
          <p:cNvSpPr/>
          <p:nvPr/>
        </p:nvSpPr>
        <p:spPr>
          <a:xfrm>
            <a:off x="365411" y="872933"/>
            <a:ext cx="3313166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>
              <a:buSzPct val="100000"/>
            </a:pPr>
            <a:r>
              <a:rPr lang="en-US" sz="2000" b="1" dirty="0" smtClean="0">
                <a:latin typeface="Helvetica Neue" panose="020B0604020202020204" charset="0"/>
              </a:rPr>
              <a:t>English</a:t>
            </a:r>
            <a:endParaRPr sz="2000" b="1" dirty="0">
              <a:latin typeface="Helvetica Neue" panose="020B0604020202020204" charset="0"/>
            </a:endParaRPr>
          </a:p>
        </p:txBody>
      </p:sp>
      <p:sp>
        <p:nvSpPr>
          <p:cNvPr id="19" name="Shape 537"/>
          <p:cNvSpPr/>
          <p:nvPr/>
        </p:nvSpPr>
        <p:spPr>
          <a:xfrm>
            <a:off x="4427985" y="872933"/>
            <a:ext cx="3313166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>
              <a:buSzPct val="100000"/>
            </a:pPr>
            <a:r>
              <a:rPr lang="en-US" sz="2000" b="1" dirty="0" smtClean="0">
                <a:latin typeface="Helvetica Neue" panose="020B0604020202020204" charset="0"/>
              </a:rPr>
              <a:t>DSL</a:t>
            </a:r>
            <a:endParaRPr sz="2000" b="1" dirty="0">
              <a:latin typeface="Helvetica Neue" panose="020B0604020202020204" charset="0"/>
            </a:endParaRPr>
          </a:p>
        </p:txBody>
      </p:sp>
      <p:cxnSp>
        <p:nvCxnSpPr>
          <p:cNvPr id="20" name="Shape 712"/>
          <p:cNvCxnSpPr/>
          <p:nvPr/>
        </p:nvCxnSpPr>
        <p:spPr>
          <a:xfrm>
            <a:off x="179512" y="1365343"/>
            <a:ext cx="8856984" cy="0"/>
          </a:xfrm>
          <a:prstGeom prst="straightConnector1">
            <a:avLst/>
          </a:prstGeom>
          <a:noFill/>
          <a:ln w="9525" cap="flat" cmpd="sng">
            <a:solidFill>
              <a:srgbClr val="64D4D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/>
          <p:nvPr/>
        </p:nvSpPr>
        <p:spPr>
          <a:xfrm>
            <a:off x="509427" y="1422990"/>
            <a:ext cx="2858810" cy="456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457200" indent="-228600">
              <a:lnSpc>
                <a:spcPct val="150000"/>
              </a:lnSpc>
              <a:buSzPct val="100000"/>
              <a:buFont typeface="Helvetica Neue"/>
              <a:buChar char="●"/>
            </a:lvl1pPr>
          </a:lstStyle>
          <a:p>
            <a:pPr>
              <a:lnSpc>
                <a:spcPct val="200000"/>
              </a:lnSpc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dirty="0">
                <a:latin typeface="+mn-lt"/>
                <a:ea typeface="+mn-ea"/>
                <a:cs typeface="+mn-cs"/>
              </a:rPr>
              <a:t>“for Canada the tax is 15</a:t>
            </a:r>
            <a:r>
              <a:rPr dirty="0" smtClean="0">
                <a:latin typeface="+mn-lt"/>
                <a:ea typeface="+mn-ea"/>
                <a:cs typeface="+mn-cs"/>
              </a:rPr>
              <a:t>%</a:t>
            </a:r>
            <a:r>
              <a:rPr lang="en-US" dirty="0" smtClean="0">
                <a:latin typeface="+mn-lt"/>
                <a:ea typeface="+mn-ea"/>
                <a:cs typeface="+mn-cs"/>
              </a:rPr>
              <a:t>"</a:t>
            </a:r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1175" name="Shape 1175"/>
          <p:cNvSpPr/>
          <p:nvPr/>
        </p:nvSpPr>
        <p:spPr>
          <a:xfrm>
            <a:off x="4793427" y="1586945"/>
            <a:ext cx="2467386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For(CANADA) take </a:t>
            </a:r>
            <a:r>
              <a:rPr lang="he-IL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r>
              <a:rPr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9426" y="2022477"/>
            <a:ext cx="8011282" cy="523220"/>
            <a:chOff x="509426" y="2214462"/>
            <a:chExt cx="8011282" cy="523220"/>
          </a:xfrm>
        </p:grpSpPr>
        <p:sp>
          <p:nvSpPr>
            <p:cNvPr id="1176" name="Shape 1176"/>
            <p:cNvSpPr/>
            <p:nvPr/>
          </p:nvSpPr>
          <p:spPr>
            <a:xfrm>
              <a:off x="509426" y="2214462"/>
              <a:ext cx="376018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457200" indent="-228600">
                <a:buSzPct val="100000"/>
                <a:buFont typeface="Helvetica Neue"/>
                <a:buChar char="●"/>
              </a:pPr>
              <a:r>
                <a:rPr dirty="0">
                  <a:latin typeface="+mn-lt"/>
                  <a:ea typeface="+mn-ea"/>
                  <a:cs typeface="+mn-cs"/>
                </a:rPr>
                <a:t>“for UK the tax is 12%,  when calculating the tax ignore the shipping cost”</a:t>
              </a: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4784291" y="2294780"/>
              <a:ext cx="373641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defTabSz="457200">
                <a:defRPr sz="1300">
                  <a:uFillTx/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r>
                <a:rPr sz="14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For(UK) take 0.12 ignore shipping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1847" y="2688841"/>
            <a:ext cx="7482796" cy="523220"/>
            <a:chOff x="501847" y="2880826"/>
            <a:chExt cx="7482796" cy="523220"/>
          </a:xfrm>
        </p:grpSpPr>
        <p:sp>
          <p:nvSpPr>
            <p:cNvPr id="1178" name="Shape 1178"/>
            <p:cNvSpPr/>
            <p:nvPr/>
          </p:nvSpPr>
          <p:spPr>
            <a:xfrm>
              <a:off x="501847" y="2880826"/>
              <a:ext cx="3769174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457200" indent="-228600">
                <a:buSzPct val="100000"/>
                <a:buFont typeface="Helvetica Neue"/>
                <a:buChar char="●"/>
              </a:pPr>
              <a:r>
                <a:rPr dirty="0">
                  <a:latin typeface="+mn-lt"/>
                  <a:ea typeface="+mn-ea"/>
                  <a:cs typeface="+mn-cs"/>
                </a:rPr>
                <a:t>“for the USA the tax is </a:t>
              </a:r>
              <a:r>
                <a:rPr lang="en-US" dirty="0" smtClean="0">
                  <a:latin typeface="+mn-lt"/>
                  <a:ea typeface="+mn-ea"/>
                  <a:cs typeface="+mn-cs"/>
                </a:rPr>
                <a:t>7</a:t>
              </a:r>
              <a:r>
                <a:rPr dirty="0" smtClean="0">
                  <a:latin typeface="+mn-lt"/>
                  <a:ea typeface="+mn-ea"/>
                  <a:cs typeface="+mn-cs"/>
                </a:rPr>
                <a:t>%</a:t>
              </a:r>
              <a:r>
                <a:rPr dirty="0">
                  <a:latin typeface="+mn-lt"/>
                  <a:ea typeface="+mn-ea"/>
                  <a:cs typeface="+mn-cs"/>
                </a:rPr>
                <a:t>, </a:t>
              </a:r>
              <a:r>
                <a:rPr dirty="0" smtClean="0">
                  <a:latin typeface="+mn-lt"/>
                  <a:ea typeface="+mn-ea"/>
                  <a:cs typeface="+mn-cs"/>
                </a:rPr>
                <a:t>ignore </a:t>
              </a:r>
              <a:r>
                <a:rPr dirty="0">
                  <a:latin typeface="+mn-lt"/>
                  <a:ea typeface="+mn-ea"/>
                  <a:cs typeface="+mn-cs"/>
                </a:rPr>
                <a:t>the shipping cost and the discount</a:t>
              </a:r>
              <a:r>
                <a:rPr lang="he-IL" dirty="0">
                  <a:latin typeface="+mn-lt"/>
                  <a:ea typeface="+mn-ea"/>
                  <a:cs typeface="+mn-cs"/>
                </a:rPr>
                <a:t>"</a:t>
              </a:r>
              <a:r>
                <a:rPr dirty="0">
                  <a:latin typeface="+mn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4802113" y="2911603"/>
              <a:ext cx="3182530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>
                <a:defRPr sz="1300">
                  <a:uFillTx/>
                  <a:latin typeface="Ayuthaya"/>
                  <a:ea typeface="Ayuthaya"/>
                  <a:cs typeface="Ayuthaya"/>
                  <a:sym typeface="Ayuthaya"/>
                </a:defRPr>
              </a:pPr>
              <a:r>
                <a:rPr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For(USA) take </a:t>
              </a:r>
              <a:r>
                <a:rPr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</a:t>
              </a:r>
              <a:r>
                <a:rPr lang="en-US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07</a:t>
              </a:r>
              <a:r>
                <a:rPr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defTabSz="457200">
                <a:defRPr sz="1300">
                  <a:uFillTx/>
                  <a:latin typeface="Ayuthaya"/>
                  <a:ea typeface="Ayuthaya"/>
                  <a:cs typeface="Ayuthaya"/>
                  <a:sym typeface="Ayuthaya"/>
                </a:defRPr>
              </a:pPr>
              <a:r>
                <a:rPr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ignore discount &amp; shipping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9426" y="3355205"/>
            <a:ext cx="7466531" cy="523220"/>
            <a:chOff x="509426" y="3547190"/>
            <a:chExt cx="7466531" cy="523220"/>
          </a:xfrm>
        </p:grpSpPr>
        <p:sp>
          <p:nvSpPr>
            <p:cNvPr id="21" name="Shape 1176"/>
            <p:cNvSpPr/>
            <p:nvPr/>
          </p:nvSpPr>
          <p:spPr>
            <a:xfrm>
              <a:off x="509426" y="3547190"/>
              <a:ext cx="376018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457200" indent="-228600">
                <a:buSzPct val="100000"/>
                <a:buFont typeface="Helvetica Neue"/>
                <a:buChar char="●"/>
              </a:pPr>
              <a:r>
                <a:rPr lang="en-US" dirty="0">
                  <a:latin typeface="+mn-lt"/>
                  <a:ea typeface="+mn-ea"/>
                  <a:cs typeface="+mn-cs"/>
                </a:rPr>
                <a:t>“for Finland the tax is 5% </a:t>
              </a:r>
              <a:r>
                <a:rPr lang="en-US" dirty="0" smtClean="0">
                  <a:latin typeface="+mn-lt"/>
                  <a:ea typeface="+mn-ea"/>
                  <a:cs typeface="+mn-cs"/>
                </a:rPr>
                <a:t>ignore </a:t>
              </a:r>
              <a:r>
                <a:rPr lang="en-US" dirty="0">
                  <a:latin typeface="+mn-lt"/>
                  <a:ea typeface="+mn-ea"/>
                  <a:cs typeface="+mn-cs"/>
                </a:rPr>
                <a:t>discount if shipping costs larger than 4”</a:t>
              </a:r>
            </a:p>
          </p:txBody>
        </p:sp>
        <p:sp>
          <p:nvSpPr>
            <p:cNvPr id="23" name="Shape 1179"/>
            <p:cNvSpPr/>
            <p:nvPr/>
          </p:nvSpPr>
          <p:spPr>
            <a:xfrm>
              <a:off x="4793427" y="3564681"/>
              <a:ext cx="3182530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For(FIN) take 0.05 </a:t>
              </a:r>
              <a:b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ignore (discount If shipping &gt; 4)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847" y="4021570"/>
            <a:ext cx="8341174" cy="523220"/>
            <a:chOff x="501847" y="4213555"/>
            <a:chExt cx="8341174" cy="523220"/>
          </a:xfrm>
        </p:grpSpPr>
        <p:sp>
          <p:nvSpPr>
            <p:cNvPr id="22" name="Shape 1178"/>
            <p:cNvSpPr/>
            <p:nvPr/>
          </p:nvSpPr>
          <p:spPr>
            <a:xfrm>
              <a:off x="501847" y="4213555"/>
              <a:ext cx="3769174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457200" indent="-228600">
                <a:buSzPct val="100000"/>
                <a:buFont typeface="Helvetica Neue"/>
                <a:buChar char="●"/>
              </a:pPr>
              <a:r>
                <a:rPr lang="en-US" dirty="0"/>
                <a:t>“for Israel the tax is 25</a:t>
              </a:r>
              <a:r>
                <a:rPr lang="en-US" dirty="0" smtClean="0"/>
                <a:t>%, add </a:t>
              </a:r>
              <a:r>
                <a:rPr lang="en-US" dirty="0"/>
                <a:t>a special custom tourist tax just for fun”</a:t>
              </a:r>
            </a:p>
          </p:txBody>
        </p:sp>
        <p:sp>
          <p:nvSpPr>
            <p:cNvPr id="24" name="Shape 1179"/>
            <p:cNvSpPr/>
            <p:nvPr/>
          </p:nvSpPr>
          <p:spPr>
            <a:xfrm>
              <a:off x="4802113" y="4213555"/>
              <a:ext cx="4040908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defTabSz="457200"/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For(Israel) take 0.25</a:t>
              </a:r>
              <a:b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</a:t>
              </a:r>
              <a:r>
                <a:rPr lang="en-US" sz="1300" b="1" dirty="0" err="1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addTouristPrice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</a:t>
              </a:r>
              <a:r>
                <a:rPr lang="en-US" sz="1300" b="1" dirty="0" smtClean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{cart 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=&gt; </a:t>
              </a:r>
              <a:r>
                <a:rPr lang="en-US" sz="1300" b="1" dirty="0" err="1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cart.total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  <a:ea typeface="Ayuthaya"/>
                  <a:cs typeface="Consolas" panose="020B0609020204030204" pitchFamily="49" charset="0"/>
                </a:rPr>
                <a:t> * 0.2}</a:t>
              </a:r>
            </a:p>
          </p:txBody>
        </p:sp>
      </p:grpSp>
      <p:pic>
        <p:nvPicPr>
          <p:cNvPr id="31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80475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/>
        </p:nvSpPr>
        <p:spPr>
          <a:xfrm>
            <a:off x="-1" y="12860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194" name="Shape 1194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sz="4000" dirty="0">
                <a:solidFill>
                  <a:srgbClr val="3CC7C5"/>
                </a:solidFill>
              </a:rPr>
              <a:t>Matching tax rule for a cart</a:t>
            </a:r>
            <a:endParaRPr dirty="0"/>
          </a:p>
        </p:txBody>
      </p:sp>
      <p:sp>
        <p:nvSpPr>
          <p:cNvPr id="1195" name="Shape 1195"/>
          <p:cNvSpPr/>
          <p:nvPr/>
        </p:nvSpPr>
        <p:spPr>
          <a:xfrm>
            <a:off x="230047" y="1478547"/>
            <a:ext cx="782640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import </a:t>
            </a:r>
            <a:r>
              <a:rPr sz="2000" dirty="0">
                <a:latin typeface="Consolas"/>
                <a:cs typeface="Consolas"/>
              </a:rPr>
              <a:t>TaxDsl._</a:t>
            </a: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latin typeface="Consolas"/>
                <a:cs typeface="Consolas"/>
              </a:rPr>
              <a:t/>
            </a:r>
            <a:br>
              <a:rPr sz="2000" dirty="0">
                <a:latin typeface="Consolas"/>
                <a:cs typeface="Consolas"/>
              </a:rPr>
            </a:b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latin typeface="Consolas"/>
                <a:cs typeface="Consolas"/>
              </a:rPr>
              <a:t>taxRules: 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Seq</a:t>
            </a:r>
            <a:r>
              <a:rPr sz="2000" dirty="0">
                <a:latin typeface="Consolas"/>
                <a:cs typeface="Consolas"/>
              </a:rPr>
              <a:t>[</a:t>
            </a:r>
            <a:r>
              <a:rPr sz="2000" dirty="0">
                <a:solidFill>
                  <a:srgbClr val="5F9290"/>
                </a:solidFill>
                <a:latin typeface="Consolas"/>
                <a:cs typeface="Consolas"/>
              </a:rPr>
              <a:t>CountryToTax</a:t>
            </a:r>
            <a:r>
              <a:rPr sz="2000" dirty="0">
                <a:latin typeface="Consolas"/>
                <a:cs typeface="Consolas"/>
              </a:rPr>
              <a:t>] </a:t>
            </a: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latin typeface="Consolas"/>
                <a:cs typeface="Consolas"/>
              </a:rPr>
              <a:t>cart = Cart(total =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100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shipping =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10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</a:t>
            </a:r>
            <a:r>
              <a:rPr sz="2000" dirty="0">
                <a:latin typeface="Consolas"/>
                <a:cs typeface="Consolas"/>
              </a:rPr>
              <a:t>discount = </a:t>
            </a:r>
            <a:r>
              <a:rPr sz="2000" dirty="0">
                <a:solidFill>
                  <a:srgbClr val="7AA8C7"/>
                </a:solidFill>
                <a:latin typeface="Consolas"/>
                <a:cs typeface="Consolas"/>
              </a:rPr>
              <a:t>20</a:t>
            </a: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country = USA)</a:t>
            </a: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sz="2000" dirty="0">
                <a:solidFill>
                  <a:srgbClr val="D78B40"/>
                </a:solidFill>
                <a:latin typeface="Consolas"/>
                <a:cs typeface="Consolas"/>
              </a:rPr>
              <a:t>val </a:t>
            </a:r>
            <a:r>
              <a:rPr sz="2000" dirty="0">
                <a:latin typeface="Consolas"/>
                <a:cs typeface="Consolas"/>
              </a:rPr>
              <a:t>taxRule = taxRules findRuleFor cart</a:t>
            </a:r>
          </a:p>
          <a:p>
            <a:pPr defTabSz="457200">
              <a:defRPr sz="1300"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  <a:p>
            <a:pPr defTabSz="457200">
              <a:defRPr sz="13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endParaRPr sz="2000" dirty="0">
              <a:latin typeface="Consolas"/>
              <a:cs typeface="Consolas"/>
            </a:endParaRPr>
          </a:p>
        </p:txBody>
      </p:sp>
      <p:sp>
        <p:nvSpPr>
          <p:cNvPr id="1196" name="Shape 1196"/>
          <p:cNvSpPr/>
          <p:nvPr/>
        </p:nvSpPr>
        <p:spPr>
          <a:xfrm>
            <a:off x="2190609" y="2208739"/>
            <a:ext cx="2423724" cy="193126"/>
          </a:xfrm>
          <a:prstGeom prst="roundRect">
            <a:avLst>
              <a:gd name="adj" fmla="val 35475"/>
            </a:avLst>
          </a:prstGeom>
          <a:gradFill>
            <a:gsLst>
              <a:gs pos="0">
                <a:schemeClr val="accent3">
                  <a:hueOff val="335885"/>
                  <a:satOff val="36921"/>
                  <a:lumOff val="33577"/>
                  <a:alpha val="52944"/>
                </a:schemeClr>
              </a:gs>
              <a:gs pos="35000">
                <a:srgbClr val="E0F7BF">
                  <a:alpha val="52944"/>
                </a:srgbClr>
              </a:gs>
              <a:gs pos="100000">
                <a:schemeClr val="accent3">
                  <a:hueOff val="391081"/>
                  <a:satOff val="41459"/>
                  <a:lumOff val="48115"/>
                  <a:alpha val="52944"/>
                </a:schemeClr>
              </a:gs>
            </a:gsLst>
            <a:lin ang="16200000"/>
          </a:gradFill>
          <a:ln w="12700">
            <a:solidFill>
              <a:srgbClr val="367EB9">
                <a:alpha val="52944"/>
              </a:srgb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rtl="1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19223" y="3452444"/>
            <a:ext cx="4217450" cy="1185450"/>
            <a:chOff x="2627784" y="2859782"/>
            <a:chExt cx="4217450" cy="1185450"/>
          </a:xfrm>
        </p:grpSpPr>
        <p:sp>
          <p:nvSpPr>
            <p:cNvPr id="10" name="Shape 625"/>
            <p:cNvSpPr/>
            <p:nvPr/>
          </p:nvSpPr>
          <p:spPr>
            <a:xfrm>
              <a:off x="2627784" y="3368156"/>
              <a:ext cx="4217450" cy="6770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anchor="ctr">
              <a:spAutoFit/>
            </a:bodyPr>
            <a:lstStyle>
              <a:lvl1pPr defTabSz="457200">
                <a:defRPr sz="1600">
                  <a:solidFill>
                    <a:srgbClr val="FF2600"/>
                  </a:solidFill>
                  <a:uFillTx/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r>
                <a:rPr lang="en-US" dirty="0" smtClean="0">
                  <a:solidFill>
                    <a:srgbClr val="FFFFFF"/>
                  </a:solidFill>
                  <a:latin typeface="Comic Sans MS" panose="030F0702030302020204" pitchFamily="66" charset="0"/>
                </a:rPr>
                <a:t>To activate this we need to </a:t>
              </a:r>
              <a:br>
                <a:rPr lang="en-US" dirty="0" smtClean="0">
                  <a:solidFill>
                    <a:srgbClr val="FFFFFF"/>
                  </a:solidFill>
                  <a:latin typeface="Comic Sans MS" panose="030F0702030302020204" pitchFamily="66" charset="0"/>
                </a:rPr>
              </a:br>
              <a:r>
                <a:rPr lang="en-US" dirty="0" smtClean="0">
                  <a:solidFill>
                    <a:srgbClr val="FFFFFF"/>
                  </a:solidFill>
                  <a:latin typeface="Comic Sans MS" panose="030F0702030302020204" pitchFamily="66" charset="0"/>
                </a:rPr>
                <a:t>enrich an existing class</a:t>
              </a:r>
              <a:endParaRPr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" name="Picture 10" descr="C:\Users\David\Documents\My Dropbox\01-David\00-Articulate\05-Blog Posts\Did You Know - Template\Assets\hd-white-132\handdrawn-white1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859782"/>
              <a:ext cx="303021" cy="43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/>
        </p:nvSpPr>
        <p:spPr>
          <a:xfrm>
            <a:off x="-1" y="1286007"/>
            <a:ext cx="9144001" cy="3872100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209" name="Shape 1209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Enriching </a:t>
            </a:r>
            <a:r>
              <a:rPr lang="en-US" dirty="0" err="1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Seq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 </a:t>
            </a:r>
            <a:endParaRPr dirty="0">
              <a:solidFill>
                <a:srgbClr val="64D4D2"/>
              </a:solidFill>
              <a:uFill>
                <a:solidFill>
                  <a:srgbClr val="64D4D2"/>
                </a:solidFill>
              </a:uFill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230047" y="1478547"/>
            <a:ext cx="8683906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B7C4D1"/>
                </a:solidFill>
                <a:uFillTx/>
                <a:latin typeface="Ayuthaya"/>
                <a:ea typeface="Ayuthaya"/>
                <a:cs typeface="Ayuthaya"/>
                <a:sym typeface="Ayuthaya"/>
              </a:defRPr>
            </a:pPr>
            <a:r>
              <a:rPr lang="en-US" dirty="0">
                <a:solidFill>
                  <a:srgbClr val="D78B40"/>
                </a:solidFill>
              </a:rPr>
              <a:t>implicit </a:t>
            </a:r>
            <a:r>
              <a:rPr dirty="0" smtClean="0">
                <a:solidFill>
                  <a:srgbClr val="D78B40"/>
                </a:solidFill>
              </a:rPr>
              <a:t>class </a:t>
            </a:r>
            <a:r>
              <a:rPr lang="en-US" dirty="0" err="1" smtClean="0">
                <a:solidFill>
                  <a:srgbClr val="B7C4D1"/>
                </a:solidFill>
              </a:rPr>
              <a:t>TaxRule</a:t>
            </a:r>
            <a:r>
              <a:rPr dirty="0" err="1" smtClean="0"/>
              <a:t>Seq</a:t>
            </a:r>
            <a:r>
              <a:rPr dirty="0"/>
              <a:t>(taxRules: </a:t>
            </a:r>
            <a:r>
              <a:rPr dirty="0">
                <a:solidFill>
                  <a:srgbClr val="5F9290"/>
                </a:solidFill>
              </a:rPr>
              <a:t>Seq</a:t>
            </a:r>
            <a:r>
              <a:rPr dirty="0"/>
              <a:t>[</a:t>
            </a:r>
            <a:r>
              <a:rPr dirty="0">
                <a:solidFill>
                  <a:srgbClr val="5F9290"/>
                </a:solidFill>
              </a:rPr>
              <a:t>CountryToTaxCalculation</a:t>
            </a:r>
            <a:r>
              <a:rPr dirty="0"/>
              <a:t>]) {</a:t>
            </a:r>
            <a:br>
              <a:rPr dirty="0"/>
            </a:br>
            <a:r>
              <a:rPr dirty="0"/>
              <a:t>  </a:t>
            </a:r>
            <a:r>
              <a:rPr dirty="0">
                <a:solidFill>
                  <a:srgbClr val="D78B40"/>
                </a:solidFill>
              </a:rPr>
              <a:t>def </a:t>
            </a:r>
            <a:r>
              <a:rPr sz="2000" dirty="0">
                <a:solidFill>
                  <a:srgbClr val="FFD080"/>
                </a:solidFill>
                <a:latin typeface="Consolas"/>
                <a:cs typeface="Consolas"/>
              </a:rPr>
              <a:t>findRuleFor</a:t>
            </a:r>
            <a:r>
              <a:rPr dirty="0"/>
              <a:t>(cart: Cart) = {</a:t>
            </a:r>
            <a:br>
              <a:rPr dirty="0"/>
            </a:br>
            <a:r>
              <a:rPr dirty="0"/>
              <a:t>    taxRules.find(_._1 == cart.country).map(_._2)</a:t>
            </a:r>
            <a:br>
              <a:rPr dirty="0"/>
            </a:br>
            <a:r>
              <a:rPr dirty="0"/>
              <a:t>  }</a:t>
            </a:r>
            <a:br>
              <a:rPr dirty="0"/>
            </a:br>
            <a:r>
              <a:rPr dirty="0" smtClean="0"/>
              <a:t>}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hape 1216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17" name="Shape 1217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Er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rors and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exceptions</a:t>
            </a:r>
          </a:p>
        </p:txBody>
      </p:sp>
      <p:sp>
        <p:nvSpPr>
          <p:cNvPr id="1218" name="Shape 1218"/>
          <p:cNvSpPr/>
          <p:nvPr/>
        </p:nvSpPr>
        <p:spPr>
          <a:xfrm>
            <a:off x="774763" y="1422922"/>
            <a:ext cx="7287264" cy="283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sz="2000" dirty="0"/>
              <a:t>Always use the domain language </a:t>
            </a:r>
            <a:br>
              <a:rPr sz="2000" dirty="0"/>
            </a:br>
            <a:r>
              <a:rPr sz="2000" dirty="0"/>
              <a:t>to express any exception that might occur during processing</a:t>
            </a:r>
            <a:br>
              <a:rPr sz="2000" dirty="0"/>
            </a:br>
            <a:endParaRPr sz="2000" dirty="0"/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sz="2000" dirty="0"/>
              <a:t>The compiler acts as the policeman for you</a:t>
            </a:r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2000" dirty="0"/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200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Shape 1237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38" name="Shape 1238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Fi</a:t>
            </a:r>
            <a:r>
              <a:rPr dirty="0" smtClean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nal </a:t>
            </a:r>
            <a:r>
              <a:rPr dirty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notes</a:t>
            </a:r>
          </a:p>
        </p:txBody>
      </p:sp>
      <p:sp>
        <p:nvSpPr>
          <p:cNvPr id="1239" name="Shape 1239"/>
          <p:cNvSpPr/>
          <p:nvPr/>
        </p:nvSpPr>
        <p:spPr>
          <a:xfrm>
            <a:off x="320841" y="1671142"/>
            <a:ext cx="7995083" cy="2375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sz="2000" dirty="0" smtClean="0"/>
              <a:t>getting </a:t>
            </a:r>
            <a:r>
              <a:rPr sz="2000" dirty="0"/>
              <a:t>the syntax right is hard</a:t>
            </a:r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sz="2000" dirty="0"/>
              <a:t>A DSL needs only to be expressive enough for the </a:t>
            </a:r>
            <a:r>
              <a:rPr sz="2000" dirty="0" smtClean="0"/>
              <a:t>user</a:t>
            </a:r>
            <a:endParaRPr sz="2000" dirty="0"/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 sz="2000" dirty="0"/>
              <a:t>DSLs are fun !</a:t>
            </a:r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2000" dirty="0"/>
          </a:p>
          <a:p>
            <a:pPr marL="457200" indent="-228600">
              <a:lnSpc>
                <a:spcPct val="150000"/>
              </a:lnSpc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200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Shape 1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Shape 1717"/>
          <p:cNvSpPr txBox="1"/>
          <p:nvPr/>
        </p:nvSpPr>
        <p:spPr>
          <a:xfrm>
            <a:off x="529500" y="1392475"/>
            <a:ext cx="6043800" cy="62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where you are going to present your final words.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slide is not meant to have a lot of text.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589200" y="294937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64D4D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19" name="Shape 1719"/>
          <p:cNvSpPr txBox="1"/>
          <p:nvPr/>
        </p:nvSpPr>
        <p:spPr>
          <a:xfrm>
            <a:off x="529500" y="1234775"/>
            <a:ext cx="7826399" cy="16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</a:p>
        </p:txBody>
      </p:sp>
      <p:sp>
        <p:nvSpPr>
          <p:cNvPr id="1721" name="Shape 1721"/>
          <p:cNvSpPr txBox="1">
            <a:spLocks noGrp="1"/>
          </p:cNvSpPr>
          <p:nvPr>
            <p:ph type="subTitle" idx="1"/>
          </p:nvPr>
        </p:nvSpPr>
        <p:spPr>
          <a:xfrm>
            <a:off x="532850" y="2878925"/>
            <a:ext cx="2758499" cy="485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Helvetica Neue" panose="020B0604020202020204" charset="0"/>
              </a:rPr>
              <a:t>Alon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Helvetica Neue" panose="020B060402020202020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Helvetica Neue" panose="020B0604020202020204" charset="0"/>
              </a:rPr>
              <a:t>Muchnick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Helvetica Neue" panose="020B0604020202020204" charset="0"/>
              </a:rPr>
              <a:t>  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112" y="3260143"/>
            <a:ext cx="460799" cy="46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50" y="3260138"/>
            <a:ext cx="460800" cy="46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Shape 1728"/>
          <p:cNvSpPr txBox="1">
            <a:spLocks noGrp="1"/>
          </p:cNvSpPr>
          <p:nvPr>
            <p:ph type="subTitle" idx="1"/>
          </p:nvPr>
        </p:nvSpPr>
        <p:spPr>
          <a:xfrm>
            <a:off x="3239975" y="3322255"/>
            <a:ext cx="1277999" cy="336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@WixEng</a:t>
            </a:r>
            <a:endParaRPr lang="en"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9" name="Shape 1729"/>
          <p:cNvSpPr txBox="1">
            <a:spLocks noGrp="1"/>
          </p:cNvSpPr>
          <p:nvPr>
            <p:ph type="subTitle" idx="1"/>
          </p:nvPr>
        </p:nvSpPr>
        <p:spPr>
          <a:xfrm>
            <a:off x="993649" y="3322255"/>
            <a:ext cx="1466601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200" dirty="0"/>
              <a:t>alonmu@wix.com</a:t>
            </a:r>
          </a:p>
        </p:txBody>
      </p:sp>
      <p:cxnSp>
        <p:nvCxnSpPr>
          <p:cNvPr id="1730" name="Shape 1730"/>
          <p:cNvCxnSpPr/>
          <p:nvPr/>
        </p:nvCxnSpPr>
        <p:spPr>
          <a:xfrm>
            <a:off x="2460250" y="3342405"/>
            <a:ext cx="0" cy="340199"/>
          </a:xfrm>
          <a:prstGeom prst="straightConnector1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0395960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1253313" y="2389251"/>
            <a:ext cx="7094504" cy="733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500"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t>An expressive API  that makes the domain semantics explicit to its users,</a:t>
            </a:r>
          </a:p>
          <a:p>
            <a:pPr defTabSz="457200">
              <a:defRPr sz="1500">
                <a:uFillTx/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  <a:p>
            <a:pPr defTabSz="457200">
              <a:defRPr sz="1500"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t>without the burden of additional nonessential complexities is an internal dsl.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538628" y="471071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DSL vs a good API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548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76825" y="3451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Coffee DSL</a:t>
            </a:r>
          </a:p>
        </p:txBody>
      </p:sp>
      <p:pic>
        <p:nvPicPr>
          <p:cNvPr id="5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5156" y="2041878"/>
            <a:ext cx="3417205" cy="236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capuchin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157" y="2337285"/>
            <a:ext cx="3088549" cy="205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3332" y="1753502"/>
            <a:ext cx="2683974" cy="40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Shape 1244"/>
          <p:cNvSpPr/>
          <p:nvPr/>
        </p:nvSpPr>
        <p:spPr>
          <a:xfrm>
            <a:off x="529499" y="1387912"/>
            <a:ext cx="4150153" cy="2615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DSL s need to be composable at the contract level , without exposing any of their</a:t>
            </a:r>
          </a:p>
          <a:p>
            <a:r>
              <a:t>implementation details.</a:t>
            </a:r>
          </a:p>
          <a:p>
            <a:endParaRPr/>
          </a:p>
          <a:p>
            <a:endParaRPr/>
          </a:p>
          <a:p>
            <a:r>
              <a:t>A DSL needs only to be expressive enough for the user</a:t>
            </a:r>
          </a:p>
          <a:p>
            <a:r>
              <a:t>It’s not always necessary to make DSLs feel like natural English. I reiterate: make</a:t>
            </a:r>
          </a:p>
          <a:p>
            <a:r>
              <a:t>your DSLs expressive enough for your users</a:t>
            </a:r>
          </a:p>
          <a:p>
            <a:endParaRPr/>
          </a:p>
        </p:txBody>
      </p:sp>
      <p:sp>
        <p:nvSpPr>
          <p:cNvPr id="1245" name="Shape 1245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6" name="Shape 1246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tips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Shape 1251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52" name="Shape 1252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pros and cons</a:t>
            </a:r>
          </a:p>
        </p:txBody>
      </p:sp>
      <p:sp>
        <p:nvSpPr>
          <p:cNvPr id="1253" name="Shape 1253"/>
          <p:cNvSpPr/>
          <p:nvPr/>
        </p:nvSpPr>
        <p:spPr>
          <a:xfrm>
            <a:off x="811882" y="1573852"/>
            <a:ext cx="7002399" cy="172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pros:</a:t>
            </a:r>
          </a:p>
          <a:p>
            <a:pPr defTabSz="457200">
              <a:defRPr sz="1000">
                <a:uFillTx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defTabSz="457200">
              <a:defRPr sz="1000">
                <a:uFillTx/>
                <a:latin typeface="Times"/>
                <a:ea typeface="Times"/>
                <a:cs typeface="Times"/>
                <a:sym typeface="Times"/>
              </a:defRPr>
            </a:pPr>
            <a:r>
              <a:rPr sz="900"/>
              <a:t>DSL</a:t>
            </a:r>
            <a:r>
              <a:t> gets you more return on your investment when the complexity of the domain is high</a:t>
            </a:r>
          </a:p>
          <a:p>
            <a:pPr defTabSz="457200">
              <a:defRPr sz="1000">
                <a:uFillTx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defTabSz="457200">
              <a:defRPr sz="1000">
                <a:uFillTx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defTabSz="457200">
              <a:defRPr sz="1000">
                <a:uFillTx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r>
              <a:t>Business rules are the hotspots for using DSL s. They form the configurable sections of</a:t>
            </a:r>
          </a:p>
          <a:p>
            <a:r>
              <a:t>your domain model and are the most important things that you need to verify</a:t>
            </a:r>
          </a:p>
          <a:p>
            <a:r>
              <a:t>through your domain experts.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Shape 1258"/>
          <p:cNvSpPr/>
          <p:nvPr/>
        </p:nvSpPr>
        <p:spPr>
          <a:xfrm>
            <a:off x="520374" y="1378786"/>
            <a:ext cx="4150152" cy="119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if its just an object we use like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val x =  finalDslObject extends a bunch of traits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x. for every a write be if x larger than 5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endParaRPr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480389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484631">
              <a:defRPr sz="2543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how to integrate the DSL with our code application 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Shape 1265"/>
          <p:cNvSpPr/>
          <p:nvPr/>
        </p:nvSpPr>
        <p:spPr>
          <a:xfrm>
            <a:off x="529499" y="1387912"/>
            <a:ext cx="4150153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flatMap combinator to make your DSL more readable and expressive</a:t>
            </a:r>
          </a:p>
        </p:txBody>
      </p:sp>
      <p:sp>
        <p:nvSpPr>
          <p:cNvPr id="1266" name="Shape 1266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393192">
              <a:defRPr sz="206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Part of tips monadic DSL - help reduce non essential complexity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Shape 1272"/>
          <p:cNvSpPr/>
          <p:nvPr/>
        </p:nvSpPr>
        <p:spPr>
          <a:xfrm>
            <a:off x="520374" y="1378786"/>
            <a:ext cx="4150152" cy="990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Money + Order in order to calculate tax i paid in different countries all together </a:t>
            </a:r>
            <a:endParaRPr>
              <a:latin typeface="+mn-lt"/>
              <a:ea typeface="+mn-ea"/>
              <a:cs typeface="+mn-cs"/>
              <a:sym typeface="Helvetica Neue"/>
            </a:endParaRP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74" name="Shape 1274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combining 2 DSLs</a:t>
            </a:r>
          </a:p>
        </p:txBody>
      </p:sp>
      <p:pic>
        <p:nvPicPr>
          <p:cNvPr id="12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2930" y="1864131"/>
            <a:ext cx="2772717" cy="283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Shape 1280"/>
          <p:cNvSpPr/>
          <p:nvPr/>
        </p:nvSpPr>
        <p:spPr>
          <a:xfrm>
            <a:off x="520374" y="1188286"/>
            <a:ext cx="4150152" cy="4648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getting the </a:t>
            </a:r>
            <a:r>
              <a:rPr b="1"/>
              <a:t>syntax right is hard</a:t>
            </a:r>
            <a:r>
              <a:t> , the middle word between operations must be a method </a:t>
            </a:r>
          </a:p>
          <a:p>
            <a:r>
              <a:t>a on be </a:t>
            </a:r>
            <a:br/>
            <a:endParaRPr/>
          </a:p>
          <a:p>
            <a:r>
              <a:t>need to add middle words or so </a:t>
            </a:r>
          </a:p>
          <a:p>
            <a:r>
              <a:t/>
            </a:r>
            <a:br/>
            <a:r>
              <a:t>GET "/foo" Application.foo </a:t>
            </a:r>
            <a:br/>
            <a:r>
              <a:t/>
            </a:r>
            <a:br/>
            <a:r>
              <a:t>looks quite nice.</a:t>
            </a:r>
          </a:p>
          <a:p>
            <a:endParaRPr/>
          </a:p>
          <a:p>
            <a:r>
              <a:t>But that syntax only applies to methods that take exactly one parameter, so: objectA method objectB.</a:t>
            </a:r>
            <a:br/>
            <a:r>
              <a:t/>
            </a:r>
            <a:br/>
            <a:r>
              <a:t>In first DSL example (GET "/foo" Application.foo) the middle part is String object, so we can’t apply this rule there. What about adding some “middle words”?</a:t>
            </a:r>
          </a:p>
          <a:p>
            <a:r>
              <a:t>GET on "/foo" to Application.foo // Or with parentheses</a:t>
            </a:r>
          </a:p>
          <a:p>
            <a:r>
              <a:t>GET.on("/foo").to(Application.foo)</a:t>
            </a:r>
            <a:endParaRPr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489525" y="341535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getting the syntax right is hard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image09.png"/>
          <p:cNvPicPr>
            <a:picLocks noChangeAspect="1"/>
          </p:cNvPicPr>
          <p:nvPr/>
        </p:nvPicPr>
        <p:blipFill>
          <a:blip r:embed="rId2">
            <a:extLst/>
          </a:blip>
          <a:srcRect l="7677" t="10264" r="4277" b="10533"/>
          <a:stretch>
            <a:fillRect/>
          </a:stretch>
        </p:blipFill>
        <p:spPr>
          <a:xfrm>
            <a:off x="1915124" y="426374"/>
            <a:ext cx="7262198" cy="419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4054" y="793796"/>
            <a:ext cx="5241291" cy="3272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Shape 1288"/>
          <p:cNvSpPr/>
          <p:nvPr/>
        </p:nvSpPr>
        <p:spPr>
          <a:xfrm>
            <a:off x="259849" y="4377375"/>
            <a:ext cx="8841301" cy="71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 sz="1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*If you would like to add a screenshot in your presentation, size it to 360x225 px, and drag it into the computer screen, </a:t>
            </a:r>
            <a:br>
              <a:rPr sz="1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</a:br>
            <a:r>
              <a:rPr sz="1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it looks cool.</a:t>
            </a:r>
          </a:p>
          <a:p>
            <a:r>
              <a:rPr sz="1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**Don’t forget to delete this textbox</a:t>
            </a:r>
          </a:p>
        </p:txBody>
      </p:sp>
      <p:sp>
        <p:nvSpPr>
          <p:cNvPr id="1289" name="Shape 1289"/>
          <p:cNvSpPr>
            <a:spLocks noGrp="1"/>
          </p:cNvSpPr>
          <p:nvPr>
            <p:ph type="title"/>
          </p:nvPr>
        </p:nvSpPr>
        <p:spPr>
          <a:xfrm>
            <a:off x="462875" y="393049"/>
            <a:ext cx="2268899" cy="2599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Screen Shot Slide</a:t>
            </a:r>
          </a:p>
        </p:txBody>
      </p:sp>
      <p:pic>
        <p:nvPicPr>
          <p:cNvPr id="1290" name="image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Click to Edit Title</a:t>
            </a:r>
          </a:p>
        </p:txBody>
      </p:sp>
      <p:sp>
        <p:nvSpPr>
          <p:cNvPr id="1293" name="Shape 1293"/>
          <p:cNvSpPr/>
          <p:nvPr/>
        </p:nvSpPr>
        <p:spPr>
          <a:xfrm>
            <a:off x="529499" y="1392474"/>
            <a:ext cx="1542601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Category #1 </a:t>
            </a:r>
          </a:p>
        </p:txBody>
      </p:sp>
      <p:sp>
        <p:nvSpPr>
          <p:cNvPr id="1294" name="Shape 1294"/>
          <p:cNvSpPr/>
          <p:nvPr/>
        </p:nvSpPr>
        <p:spPr>
          <a:xfrm>
            <a:off x="529499" y="1905474"/>
            <a:ext cx="2781900" cy="1600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Use this slide when you need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to compare two issues. You can edit your paragraph and add as much text as you need.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You can add bullets too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if you want. </a:t>
            </a:r>
          </a:p>
        </p:txBody>
      </p:sp>
      <p:sp>
        <p:nvSpPr>
          <p:cNvPr id="1295" name="Shape 1295"/>
          <p:cNvSpPr/>
          <p:nvPr/>
        </p:nvSpPr>
        <p:spPr>
          <a:xfrm>
            <a:off x="5373175" y="1392474"/>
            <a:ext cx="1542600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Category #2 </a:t>
            </a:r>
          </a:p>
        </p:txBody>
      </p:sp>
      <p:sp>
        <p:nvSpPr>
          <p:cNvPr id="1296" name="Shape 1296"/>
          <p:cNvSpPr/>
          <p:nvPr/>
        </p:nvSpPr>
        <p:spPr>
          <a:xfrm>
            <a:off x="632949" y="1825550"/>
            <a:ext cx="279900" cy="1"/>
          </a:xfrm>
          <a:prstGeom prst="line">
            <a:avLst/>
          </a:prstGeom>
          <a:ln w="28575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97" name="Shape 1297"/>
          <p:cNvSpPr/>
          <p:nvPr/>
        </p:nvSpPr>
        <p:spPr>
          <a:xfrm>
            <a:off x="5516600" y="1825550"/>
            <a:ext cx="279900" cy="1"/>
          </a:xfrm>
          <a:prstGeom prst="line">
            <a:avLst/>
          </a:prstGeom>
          <a:ln w="28575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5429999" y="1905474"/>
            <a:ext cx="2781900" cy="1600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Use this slide when you need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to compare two issues. You can edit your paragraph and add as much text as you need.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You can add bullets too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if you want. </a:t>
            </a:r>
          </a:p>
        </p:txBody>
      </p:sp>
      <p:pic>
        <p:nvPicPr>
          <p:cNvPr id="1299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hape 1300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Click to Edit Title</a:t>
            </a:r>
          </a:p>
        </p:txBody>
      </p:sp>
      <p:sp>
        <p:nvSpPr>
          <p:cNvPr id="1303" name="Shape 1303"/>
          <p:cNvSpPr/>
          <p:nvPr/>
        </p:nvSpPr>
        <p:spPr>
          <a:xfrm>
            <a:off x="489524" y="1392474"/>
            <a:ext cx="1542601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Category #1 </a:t>
            </a:r>
          </a:p>
        </p:txBody>
      </p:sp>
      <p:sp>
        <p:nvSpPr>
          <p:cNvPr id="1304" name="Shape 1304"/>
          <p:cNvSpPr/>
          <p:nvPr/>
        </p:nvSpPr>
        <p:spPr>
          <a:xfrm>
            <a:off x="529499" y="1905524"/>
            <a:ext cx="2868300" cy="22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Use this slide when you need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to use more than two columns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You can add bullets too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if you want. 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Please keep the boundaries of the text box. 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Don’t use more than three columns as the slide will get loaded with content 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362900" y="1392474"/>
            <a:ext cx="1542600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Category #2 </a:t>
            </a:r>
          </a:p>
        </p:txBody>
      </p:sp>
      <p:sp>
        <p:nvSpPr>
          <p:cNvPr id="1306" name="Shape 1306"/>
          <p:cNvSpPr/>
          <p:nvPr/>
        </p:nvSpPr>
        <p:spPr>
          <a:xfrm>
            <a:off x="3524399" y="1825550"/>
            <a:ext cx="279900" cy="1"/>
          </a:xfrm>
          <a:prstGeom prst="line">
            <a:avLst/>
          </a:prstGeom>
          <a:ln w="28575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3362900" y="1905524"/>
            <a:ext cx="2868300" cy="22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Use this slide when you need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to use more than two columns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You can add bullets too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if you want. </a:t>
            </a:r>
          </a:p>
          <a:p>
            <a:pPr marL="457200" indent="-228600"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Please keep the boundaries of the text box. </a:t>
            </a:r>
          </a:p>
          <a:p>
            <a:pPr marL="457200" indent="-228600"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Don’t use more than three columns as the slide will get loaded with content </a:t>
            </a:r>
          </a:p>
        </p:txBody>
      </p:sp>
      <p:sp>
        <p:nvSpPr>
          <p:cNvPr id="1308" name="Shape 1308"/>
          <p:cNvSpPr/>
          <p:nvPr/>
        </p:nvSpPr>
        <p:spPr>
          <a:xfrm>
            <a:off x="6196300" y="1905524"/>
            <a:ext cx="2868300" cy="22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Use this slide when you need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to use more than two columns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You can add bullets too </a:t>
            </a:r>
            <a:br>
              <a:rPr>
                <a:latin typeface="+mn-lt"/>
                <a:ea typeface="+mn-ea"/>
                <a:cs typeface="+mn-cs"/>
                <a:sym typeface="Helvetica Neue"/>
              </a:rPr>
            </a:br>
            <a:r>
              <a:rPr>
                <a:latin typeface="+mn-lt"/>
                <a:ea typeface="+mn-ea"/>
                <a:cs typeface="+mn-cs"/>
                <a:sym typeface="Helvetica Neue"/>
              </a:rPr>
              <a:t>if you want. </a:t>
            </a:r>
          </a:p>
          <a:p>
            <a:pPr marL="457200" indent="-228600"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Please keep the boundaries of the text box. </a:t>
            </a:r>
          </a:p>
          <a:p>
            <a:pPr marL="457200" indent="-228600">
              <a:buClr>
                <a:srgbClr val="000000"/>
              </a:buClr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Don’t use more than three columns as the slide will get loaded with content </a:t>
            </a:r>
          </a:p>
        </p:txBody>
      </p:sp>
      <p:sp>
        <p:nvSpPr>
          <p:cNvPr id="1309" name="Shape 1309"/>
          <p:cNvSpPr/>
          <p:nvPr/>
        </p:nvSpPr>
        <p:spPr>
          <a:xfrm>
            <a:off x="6284674" y="1825550"/>
            <a:ext cx="279900" cy="1"/>
          </a:xfrm>
          <a:prstGeom prst="line">
            <a:avLst/>
          </a:prstGeom>
          <a:ln w="28575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6196300" y="1392474"/>
            <a:ext cx="1542600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Category #3 </a:t>
            </a:r>
          </a:p>
        </p:txBody>
      </p:sp>
      <p:sp>
        <p:nvSpPr>
          <p:cNvPr id="1311" name="Shape 1311"/>
          <p:cNvSpPr/>
          <p:nvPr/>
        </p:nvSpPr>
        <p:spPr>
          <a:xfrm>
            <a:off x="586149" y="1825550"/>
            <a:ext cx="279900" cy="1"/>
          </a:xfrm>
          <a:prstGeom prst="line">
            <a:avLst/>
          </a:prstGeom>
          <a:ln w="28575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312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Shape 131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/>
        </p:nvSpPr>
        <p:spPr>
          <a:xfrm>
            <a:off x="2147261" y="1876637"/>
            <a:ext cx="5170201" cy="129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 sz="1800">
                <a:latin typeface="+mn-lt"/>
                <a:ea typeface="+mn-ea"/>
                <a:cs typeface="+mn-cs"/>
                <a:sym typeface="Helvetica Neue"/>
              </a:rPr>
              <a:t>Click here to add your inspirational quote. Make sure your text is aligned to the left. And don’t forget about the boundaries of the text box. </a:t>
            </a:r>
            <a:br>
              <a:rPr sz="1800">
                <a:latin typeface="+mn-lt"/>
                <a:ea typeface="+mn-ea"/>
                <a:cs typeface="+mn-cs"/>
                <a:sym typeface="Helvetica Neue"/>
              </a:rPr>
            </a:br>
            <a:r>
              <a:rPr sz="1800">
                <a:latin typeface="+mn-lt"/>
                <a:ea typeface="+mn-ea"/>
                <a:cs typeface="+mn-cs"/>
                <a:sym typeface="Helvetica Neue"/>
              </a:rPr>
              <a:t>Feel free to change the spacing of the lines.</a:t>
            </a:r>
          </a:p>
        </p:txBody>
      </p:sp>
      <p:sp>
        <p:nvSpPr>
          <p:cNvPr id="1316" name="Shape 1316"/>
          <p:cNvSpPr/>
          <p:nvPr/>
        </p:nvSpPr>
        <p:spPr>
          <a:xfrm>
            <a:off x="1980737" y="3362387"/>
            <a:ext cx="1685701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13657" indent="-261257">
              <a:buSzPct val="100000"/>
              <a:buFont typeface="Helvetica Neue"/>
              <a:buChar char="-"/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Quote Author</a:t>
            </a:r>
          </a:p>
        </p:txBody>
      </p:sp>
      <p:sp>
        <p:nvSpPr>
          <p:cNvPr id="1317" name="Shape 1317"/>
          <p:cNvSpPr/>
          <p:nvPr/>
        </p:nvSpPr>
        <p:spPr>
          <a:xfrm>
            <a:off x="1292574" y="1152649"/>
            <a:ext cx="854700" cy="1992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“</a:t>
            </a:r>
          </a:p>
        </p:txBody>
      </p:sp>
      <p:sp>
        <p:nvSpPr>
          <p:cNvPr id="1318" name="Shape 1318"/>
          <p:cNvSpPr/>
          <p:nvPr/>
        </p:nvSpPr>
        <p:spPr>
          <a:xfrm rot="10800000">
            <a:off x="7041550" y="2028042"/>
            <a:ext cx="854700" cy="199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“</a:t>
            </a:r>
          </a:p>
        </p:txBody>
      </p:sp>
      <p:pic>
        <p:nvPicPr>
          <p:cNvPr id="1319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hape 508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0389" y="384162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SQL</a:t>
            </a:r>
          </a:p>
        </p:txBody>
      </p:sp>
      <p:pic>
        <p:nvPicPr>
          <p:cNvPr id="51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426" y="2402589"/>
            <a:ext cx="7241091" cy="1942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MySQL.svg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493747" y="1240763"/>
            <a:ext cx="1897303" cy="98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Shape 1322"/>
          <p:cNvSpPr/>
          <p:nvPr/>
        </p:nvSpPr>
        <p:spPr>
          <a:xfrm>
            <a:off x="1230749" y="1741199"/>
            <a:ext cx="6682501" cy="184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rgbClr val="3CC7C5"/>
                </a:solidFill>
                <a:uFill>
                  <a:solidFill>
                    <a:srgbClr val="3CC7C5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600" b="1">
                <a:solidFill>
                  <a:srgbClr val="3CC7C5"/>
                </a:solidFill>
                <a:uFill>
                  <a:solidFill>
                    <a:srgbClr val="3CC7C5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If you have a statement you would like to emphasize, type it here in big bold letter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5" name="Shape 1325"/>
          <p:cNvSpPr/>
          <p:nvPr/>
        </p:nvSpPr>
        <p:spPr>
          <a:xfrm>
            <a:off x="520374" y="1378786"/>
            <a:ext cx="4150152" cy="119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fluent api - the best we can achieve  with no DSL ?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some thing about method chaining ?</a:t>
            </a:r>
          </a:p>
        </p:txBody>
      </p:sp>
      <p:sp>
        <p:nvSpPr>
          <p:cNvPr id="1326" name="Shape 1326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27" name="Shape 1327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fluent api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Process Chart</a:t>
            </a:r>
          </a:p>
        </p:txBody>
      </p:sp>
      <p:pic>
        <p:nvPicPr>
          <p:cNvPr id="1332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Shape 1333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652925" y="1532399"/>
            <a:ext cx="1998899" cy="612901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652925" y="2585036"/>
            <a:ext cx="1998899" cy="612901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652925" y="3637674"/>
            <a:ext cx="1998899" cy="612901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7" name="Shape 1337"/>
          <p:cNvSpPr>
            <a:spLocks noGrp="1"/>
          </p:cNvSpPr>
          <p:nvPr>
            <p:ph type="body" sz="quarter" idx="1"/>
          </p:nvPr>
        </p:nvSpPr>
        <p:spPr>
          <a:xfrm>
            <a:off x="772324" y="1642649"/>
            <a:ext cx="1760100" cy="392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SzTx/>
              <a:buNone/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STEP 01</a:t>
            </a:r>
          </a:p>
        </p:txBody>
      </p:sp>
      <p:sp>
        <p:nvSpPr>
          <p:cNvPr id="1338" name="Shape 1338"/>
          <p:cNvSpPr/>
          <p:nvPr/>
        </p:nvSpPr>
        <p:spPr>
          <a:xfrm>
            <a:off x="772324" y="2693245"/>
            <a:ext cx="1760100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STEP 02</a:t>
            </a:r>
          </a:p>
        </p:txBody>
      </p:sp>
      <p:sp>
        <p:nvSpPr>
          <p:cNvPr id="1339" name="Shape 1339"/>
          <p:cNvSpPr/>
          <p:nvPr/>
        </p:nvSpPr>
        <p:spPr>
          <a:xfrm>
            <a:off x="772324" y="3765920"/>
            <a:ext cx="1760100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STEP 03</a:t>
            </a:r>
          </a:p>
        </p:txBody>
      </p:sp>
      <p:sp>
        <p:nvSpPr>
          <p:cNvPr id="1340" name="Shape 1340"/>
          <p:cNvSpPr/>
          <p:nvPr/>
        </p:nvSpPr>
        <p:spPr>
          <a:xfrm rot="5400000">
            <a:off x="1587425" y="2195550"/>
            <a:ext cx="129900" cy="319200"/>
          </a:xfrm>
          <a:prstGeom prst="chevron">
            <a:avLst>
              <a:gd name="adj" fmla="val 100000"/>
            </a:avLst>
          </a:prstGeom>
          <a:solidFill>
            <a:srgbClr val="CCCCCC"/>
          </a:solidFill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1" name="Shape 1341"/>
          <p:cNvSpPr/>
          <p:nvPr/>
        </p:nvSpPr>
        <p:spPr>
          <a:xfrm rot="5400000">
            <a:off x="1587425" y="3258211"/>
            <a:ext cx="129900" cy="319200"/>
          </a:xfrm>
          <a:prstGeom prst="chevron">
            <a:avLst>
              <a:gd name="adj" fmla="val 100000"/>
            </a:avLst>
          </a:prstGeom>
          <a:solidFill>
            <a:srgbClr val="CCCCCC"/>
          </a:solidFill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2" name="Shape 1342"/>
          <p:cNvSpPr/>
          <p:nvPr/>
        </p:nvSpPr>
        <p:spPr>
          <a:xfrm>
            <a:off x="3929674" y="1532399"/>
            <a:ext cx="2190001" cy="2718300"/>
          </a:xfrm>
          <a:prstGeom prst="rect">
            <a:avLst/>
          </a:prstGeom>
          <a:ln w="19050">
            <a:solidFill>
              <a:srgbClr val="64D4D2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3" name="Shape 1343"/>
          <p:cNvSpPr/>
          <p:nvPr/>
        </p:nvSpPr>
        <p:spPr>
          <a:xfrm>
            <a:off x="4144624" y="2604358"/>
            <a:ext cx="1760100" cy="53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If you have a pic, you can put it here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/>
        </p:nvSpPr>
        <p:spPr>
          <a:xfrm>
            <a:off x="2841799" y="-75"/>
            <a:ext cx="6302101" cy="51434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46" name="Shape 1346"/>
          <p:cNvSpPr/>
          <p:nvPr/>
        </p:nvSpPr>
        <p:spPr>
          <a:xfrm>
            <a:off x="2994199" y="409143"/>
            <a:ext cx="6862500" cy="379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//Add your awesome code snippet below!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//Please go to </a:t>
            </a:r>
            <a:r>
              <a:rPr sz="10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Consolas"/>
                <a:ea typeface="Consolas"/>
                <a:cs typeface="Consolas"/>
                <a:sym typeface="Consolas"/>
                <a:hlinkClick r:id="rId2"/>
              </a:rPr>
              <a:t>Markup.su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and paste your code in the source code box.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//From the Style picker, select Solarized (Dark) </a:t>
            </a: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Then copy and paste your highlighted code.</a:t>
            </a:r>
          </a:p>
          <a:p>
            <a:pPr>
              <a:lnSpc>
                <a:spcPct val="150000"/>
              </a:lnSpc>
            </a:pPr>
            <a:endParaRPr sz="1000">
              <a:solidFill>
                <a:srgbClr val="268BD2"/>
              </a:solidFill>
              <a:uFill>
                <a:solidFill>
                  <a:srgbClr val="268BD2"/>
                </a:solidFill>
              </a:u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wrapValue(value)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setValue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newValue)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newValue;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5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x.setValue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7</a:t>
            </a:r>
          </a:p>
        </p:txBody>
      </p:sp>
      <p:sp>
        <p:nvSpPr>
          <p:cNvPr id="1347" name="Shape 1347"/>
          <p:cNvSpPr/>
          <p:nvPr/>
        </p:nvSpPr>
        <p:spPr>
          <a:xfrm>
            <a:off x="152300" y="184199"/>
            <a:ext cx="2841900" cy="4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Code Snippet Title</a:t>
            </a:r>
          </a:p>
        </p:txBody>
      </p:sp>
      <p:sp>
        <p:nvSpPr>
          <p:cNvPr id="1348" name="Shape 1348"/>
          <p:cNvSpPr/>
          <p:nvPr/>
        </p:nvSpPr>
        <p:spPr>
          <a:xfrm>
            <a:off x="152299" y="1217724"/>
            <a:ext cx="2393101" cy="1600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You can add some text. Lorem Ipsum yadda yadda yadda.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And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Bullets 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Too!</a:t>
            </a:r>
          </a:p>
        </p:txBody>
      </p:sp>
      <p:sp>
        <p:nvSpPr>
          <p:cNvPr id="1349" name="Shape 1349"/>
          <p:cNvSpPr/>
          <p:nvPr/>
        </p:nvSpPr>
        <p:spPr>
          <a:xfrm>
            <a:off x="246024" y="630975"/>
            <a:ext cx="2405702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0" name="Shape 1350"/>
          <p:cNvSpPr/>
          <p:nvPr/>
        </p:nvSpPr>
        <p:spPr>
          <a:xfrm>
            <a:off x="152300" y="737000"/>
            <a:ext cx="2502600" cy="40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+mn-lt"/>
                <a:ea typeface="+mn-ea"/>
                <a:cs typeface="+mn-cs"/>
                <a:sym typeface="Helvetica Neue"/>
              </a:rPr>
              <a:t>Code snippet subtitle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/>
        </p:nvSpPr>
        <p:spPr>
          <a:xfrm>
            <a:off x="2841799" y="-75"/>
            <a:ext cx="6302101" cy="5143499"/>
          </a:xfrm>
          <a:prstGeom prst="rect">
            <a:avLst/>
          </a:prstGeom>
          <a:solidFill>
            <a:srgbClr val="0420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53" name="Shape 1353"/>
          <p:cNvSpPr/>
          <p:nvPr/>
        </p:nvSpPr>
        <p:spPr>
          <a:xfrm>
            <a:off x="2994199" y="409143"/>
            <a:ext cx="6862500" cy="379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//Add your awesome code snippet below!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//Please go to </a:t>
            </a:r>
            <a:r>
              <a:rPr sz="10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Consolas"/>
                <a:ea typeface="Consolas"/>
                <a:cs typeface="Consolas"/>
                <a:sym typeface="Consolas"/>
                <a:hlinkClick r:id="rId2"/>
              </a:rPr>
              <a:t>Markup.su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and paste your code in the source code box.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//From the Style picker, select Solarized (Dark) </a:t>
            </a: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Then copy and paste your highlighted code.</a:t>
            </a:r>
          </a:p>
          <a:p>
            <a:pPr>
              <a:lnSpc>
                <a:spcPct val="150000"/>
              </a:lnSpc>
            </a:pPr>
            <a:endParaRPr sz="1000">
              <a:solidFill>
                <a:srgbClr val="268BD2"/>
              </a:solidFill>
              <a:uFill>
                <a:solidFill>
                  <a:srgbClr val="268BD2"/>
                </a:solidFill>
              </a:u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wrapValue(value)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setValue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newValue)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newValue;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5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x.setValue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839496"/>
                </a:solidFill>
                <a:uFill>
                  <a:solidFill>
                    <a:srgbClr val="83949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7</a:t>
            </a:r>
          </a:p>
        </p:txBody>
      </p:sp>
      <p:sp>
        <p:nvSpPr>
          <p:cNvPr id="1354" name="Shape 1354"/>
          <p:cNvSpPr/>
          <p:nvPr/>
        </p:nvSpPr>
        <p:spPr>
          <a:xfrm>
            <a:off x="152300" y="184199"/>
            <a:ext cx="2841900" cy="4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Code Snippet Title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52299" y="1217724"/>
            <a:ext cx="2393101" cy="1600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You can add some text. Lorem Ipsum yadda yadda yadda.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And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Bullets 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Too!</a:t>
            </a:r>
          </a:p>
        </p:txBody>
      </p:sp>
      <p:sp>
        <p:nvSpPr>
          <p:cNvPr id="1356" name="Shape 1356"/>
          <p:cNvSpPr/>
          <p:nvPr/>
        </p:nvSpPr>
        <p:spPr>
          <a:xfrm>
            <a:off x="246024" y="630975"/>
            <a:ext cx="2405702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7" name="Shape 1357"/>
          <p:cNvSpPr/>
          <p:nvPr/>
        </p:nvSpPr>
        <p:spPr>
          <a:xfrm>
            <a:off x="152300" y="737000"/>
            <a:ext cx="2502600" cy="40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+mn-lt"/>
                <a:ea typeface="+mn-ea"/>
                <a:cs typeface="+mn-cs"/>
                <a:sym typeface="Helvetica Neue"/>
              </a:rPr>
              <a:t>Code snippet subtitle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/>
          <p:nvPr/>
        </p:nvSpPr>
        <p:spPr>
          <a:xfrm>
            <a:off x="0" y="1271325"/>
            <a:ext cx="9144000" cy="3872099"/>
          </a:xfrm>
          <a:prstGeom prst="rect">
            <a:avLst/>
          </a:prstGeom>
          <a:solidFill>
            <a:srgbClr val="FDF6E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60" name="Shape 1360"/>
          <p:cNvSpPr/>
          <p:nvPr/>
        </p:nvSpPr>
        <p:spPr>
          <a:xfrm>
            <a:off x="91200" y="1598363"/>
            <a:ext cx="6862499" cy="270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wrapValue(value)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setValue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newValue)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newValue;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5</a:t>
            </a:r>
            <a:b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x.setValue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7</a:t>
            </a:r>
          </a:p>
        </p:txBody>
      </p:sp>
      <p:sp>
        <p:nvSpPr>
          <p:cNvPr id="1361" name="Shape 1361"/>
          <p:cNvSpPr>
            <a:spLocks noGrp="1"/>
          </p:cNvSpPr>
          <p:nvPr>
            <p:ph type="title" idx="4294967295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 b="0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16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Long Code Snippet Slide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/>
          <p:nvPr/>
        </p:nvSpPr>
        <p:spPr>
          <a:xfrm>
            <a:off x="2841799" y="-75"/>
            <a:ext cx="6302101" cy="5143499"/>
          </a:xfrm>
          <a:prstGeom prst="rect">
            <a:avLst/>
          </a:prstGeom>
          <a:solidFill>
            <a:srgbClr val="FDF6E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64" name="Shape 1364"/>
          <p:cNvSpPr/>
          <p:nvPr/>
        </p:nvSpPr>
        <p:spPr>
          <a:xfrm>
            <a:off x="2994199" y="528869"/>
            <a:ext cx="6862500" cy="401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//Add your awesome code snippet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below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!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//Please go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Consolas"/>
                <a:ea typeface="Consolas"/>
                <a:cs typeface="Consolas"/>
                <a:sym typeface="Consolas"/>
                <a:hlinkClick r:id="rId2"/>
              </a:rPr>
              <a:t>Markup.su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paste your code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source code box.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Style picker, select Solarized (Light) </a:t>
            </a: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//Then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copy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paste your highlighted code.</a:t>
            </a:r>
          </a:p>
          <a:p>
            <a:pPr>
              <a:lnSpc>
                <a:spcPct val="150000"/>
              </a:lnSpc>
            </a:pPr>
            <a:endParaRPr sz="1000">
              <a:solidFill>
                <a:srgbClr val="268BD2"/>
              </a:solidFill>
              <a:uFill>
                <a:solidFill>
                  <a:srgbClr val="268BD2"/>
                </a:solidFill>
              </a:u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wrapValue(value)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1000">
                <a:solidFill>
                  <a:srgbClr val="A57800"/>
                </a:solidFill>
                <a:uFill>
                  <a:solidFill>
                    <a:srgbClr val="A578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setValue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newValue)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value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newValue;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sz="1000">
                <a:solidFill>
                  <a:srgbClr val="859900"/>
                </a:solidFill>
                <a:uFill>
                  <a:solidFill>
                    <a:srgbClr val="859900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wrapValue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5</a:t>
            </a:r>
            <a:b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x.setValue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269186"/>
                </a:solidFill>
                <a:uFill>
                  <a:solidFill>
                    <a:srgbClr val="269186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sz="1000">
                <a:solidFill>
                  <a:srgbClr val="268BD2"/>
                </a:solidFill>
                <a:uFill>
                  <a:solidFill>
                    <a:srgbClr val="268BD2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x.getValue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sz="1000">
                <a:solidFill>
                  <a:srgbClr val="586E75"/>
                </a:solidFill>
                <a:uFill>
                  <a:solidFill>
                    <a:srgbClr val="586E75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sz="1000">
                <a:solidFill>
                  <a:srgbClr val="93A1A1"/>
                </a:solidFill>
                <a:uFill>
                  <a:solidFill>
                    <a:srgbClr val="93A1A1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// output 7</a:t>
            </a:r>
          </a:p>
          <a:p>
            <a:pPr>
              <a:lnSpc>
                <a:spcPct val="150000"/>
              </a:lnSpc>
            </a:pPr>
            <a:endParaRPr sz="1000">
              <a:solidFill>
                <a:srgbClr val="268BD2"/>
              </a:solidFill>
              <a:uFill>
                <a:solidFill>
                  <a:srgbClr val="268BD2"/>
                </a:solidFill>
              </a:u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Shape 1365"/>
          <p:cNvSpPr/>
          <p:nvPr/>
        </p:nvSpPr>
        <p:spPr>
          <a:xfrm>
            <a:off x="152300" y="184199"/>
            <a:ext cx="2841900" cy="4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Code Snippet Title</a:t>
            </a:r>
          </a:p>
        </p:txBody>
      </p:sp>
      <p:sp>
        <p:nvSpPr>
          <p:cNvPr id="1366" name="Shape 1366"/>
          <p:cNvSpPr/>
          <p:nvPr/>
        </p:nvSpPr>
        <p:spPr>
          <a:xfrm>
            <a:off x="152299" y="1217724"/>
            <a:ext cx="2393101" cy="1600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 Neue"/>
              </a:rPr>
              <a:t>You can add some text. Lorem Ipsum yadda yadda yadda.</a:t>
            </a:r>
          </a:p>
          <a:p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And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Bullets </a:t>
            </a:r>
          </a:p>
          <a:p>
            <a:pPr marL="457200" indent="-228600">
              <a:buSzPct val="100000"/>
              <a:buFont typeface="Helvetica Neue"/>
              <a:buChar char="●"/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Too!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246024" y="630975"/>
            <a:ext cx="2405702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152300" y="737000"/>
            <a:ext cx="2502600" cy="40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+mn-lt"/>
                <a:ea typeface="+mn-ea"/>
                <a:cs typeface="+mn-cs"/>
                <a:sym typeface="Helvetica Neue"/>
              </a:rPr>
              <a:t>Code snippet subtitle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/>
        </p:nvSpPr>
        <p:spPr>
          <a:xfrm>
            <a:off x="149550" y="149399"/>
            <a:ext cx="8845200" cy="4844701"/>
          </a:xfrm>
          <a:prstGeom prst="rect">
            <a:avLst/>
          </a:prstGeom>
          <a:solidFill>
            <a:srgbClr val="64D4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4B909D"/>
                </a:solidFill>
                <a:uFill>
                  <a:solidFill>
                    <a:srgbClr val="4B909D"/>
                  </a:solidFill>
                </a:uFill>
              </a:defRPr>
            </a:pPr>
            <a:endParaRPr/>
          </a:p>
        </p:txBody>
      </p:sp>
      <p:sp>
        <p:nvSpPr>
          <p:cNvPr id="1371" name="Shape 1371"/>
          <p:cNvSpPr/>
          <p:nvPr/>
        </p:nvSpPr>
        <p:spPr>
          <a:xfrm>
            <a:off x="529499" y="1392474"/>
            <a:ext cx="6043802" cy="5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is where you are going to present your final words.</a:t>
            </a:r>
          </a:p>
          <a:p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slide is not meant to have a lot of text.</a:t>
            </a:r>
          </a:p>
        </p:txBody>
      </p:sp>
      <p:sp>
        <p:nvSpPr>
          <p:cNvPr id="1372" name="Shape 1372"/>
          <p:cNvSpPr/>
          <p:nvPr/>
        </p:nvSpPr>
        <p:spPr>
          <a:xfrm>
            <a:off x="502574" y="2232949"/>
            <a:ext cx="4683902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228600">
              <a:buClr>
                <a:srgbClr val="FFFFFF"/>
              </a:buClr>
              <a:buSzPct val="100000"/>
              <a:buFont typeface="Helvetica Neue"/>
              <a:buChar char="●"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Add some bullets if you want</a:t>
            </a:r>
          </a:p>
        </p:txBody>
      </p:sp>
      <p:sp>
        <p:nvSpPr>
          <p:cNvPr id="1373" name="Shape 1373"/>
          <p:cNvSpPr/>
          <p:nvPr/>
        </p:nvSpPr>
        <p:spPr>
          <a:xfrm>
            <a:off x="586150" y="1172400"/>
            <a:ext cx="79656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74" name="Shape 1374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/>
          </a:bodyPr>
          <a:lstStyle>
            <a:lvl1pPr defTabSz="365760">
              <a:defRPr sz="19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Conclusion / Summary</a:t>
            </a:r>
          </a:p>
        </p:txBody>
      </p:sp>
      <p:pic>
        <p:nvPicPr>
          <p:cNvPr id="1375" name="image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7074" y="4775362"/>
            <a:ext cx="822176" cy="130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/>
        </p:nvSpPr>
        <p:spPr>
          <a:xfrm>
            <a:off x="529499" y="1392474"/>
            <a:ext cx="6043802" cy="5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is where you are going to present your final words.</a:t>
            </a:r>
          </a:p>
          <a:p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slide is not meant to have a lot of text.</a:t>
            </a:r>
          </a:p>
        </p:txBody>
      </p:sp>
      <p:sp>
        <p:nvSpPr>
          <p:cNvPr id="1378" name="Shape 1378"/>
          <p:cNvSpPr/>
          <p:nvPr/>
        </p:nvSpPr>
        <p:spPr>
          <a:xfrm>
            <a:off x="586150" y="1172400"/>
            <a:ext cx="7965600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529499" y="1392474"/>
            <a:ext cx="6043802" cy="5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rPr>
                <a:solidFill>
                  <a:srgbClr val="042029"/>
                </a:solidFill>
                <a:uFill>
                  <a:solidFill>
                    <a:srgbClr val="042029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is where you are going to present your final words.</a:t>
            </a:r>
          </a:p>
          <a:p>
            <a:r>
              <a:rPr>
                <a:solidFill>
                  <a:srgbClr val="042029"/>
                </a:solidFill>
                <a:uFill>
                  <a:solidFill>
                    <a:srgbClr val="042029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slide is not meant to have a lot of text.</a:t>
            </a:r>
          </a:p>
        </p:txBody>
      </p:sp>
      <p:sp>
        <p:nvSpPr>
          <p:cNvPr id="1380" name="Shape 1380"/>
          <p:cNvSpPr/>
          <p:nvPr/>
        </p:nvSpPr>
        <p:spPr>
          <a:xfrm>
            <a:off x="502574" y="2232949"/>
            <a:ext cx="4683902" cy="38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228600">
              <a:buSzPct val="100000"/>
              <a:buFont typeface="Helvetica Neue"/>
              <a:buChar char="●"/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Add some bullets if you want</a:t>
            </a:r>
          </a:p>
        </p:txBody>
      </p:sp>
      <p:sp>
        <p:nvSpPr>
          <p:cNvPr id="1381" name="Shape 1381"/>
          <p:cNvSpPr/>
          <p:nvPr/>
        </p:nvSpPr>
        <p:spPr>
          <a:xfrm>
            <a:off x="489525" y="332400"/>
            <a:ext cx="7826400" cy="163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4800" b="1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Conclusion / Summary</a:t>
            </a:r>
          </a:p>
        </p:txBody>
      </p:sp>
      <p:pic>
        <p:nvPicPr>
          <p:cNvPr id="1382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>
            <a:spLocks noGrp="1"/>
          </p:cNvSpPr>
          <p:nvPr>
            <p:ph type="body" sz="quarter" idx="1"/>
          </p:nvPr>
        </p:nvSpPr>
        <p:spPr>
          <a:xfrm>
            <a:off x="586149" y="2785653"/>
            <a:ext cx="7772401" cy="78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385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586150" y="1172400"/>
            <a:ext cx="8311799" cy="1"/>
          </a:xfrm>
          <a:prstGeom prst="line">
            <a:avLst/>
          </a:prstGeom>
          <a:ln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89525" y="332400"/>
            <a:ext cx="7826400" cy="7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58951">
              <a:defRPr sz="3984"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64D4D2"/>
                </a:solidFill>
                <a:uFill>
                  <a:solidFill>
                    <a:srgbClr val="64D4D2"/>
                  </a:solidFill>
                </a:uFill>
              </a:rPr>
              <a:t>CSS</a:t>
            </a:r>
          </a:p>
        </p:txBody>
      </p:sp>
      <p:pic>
        <p:nvPicPr>
          <p:cNvPr id="5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428" y="1584139"/>
            <a:ext cx="3345178" cy="2950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css-beginners-tutoria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01208" y="1444874"/>
            <a:ext cx="3423062" cy="2936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/>
          </p:cNvSpPr>
          <p:nvPr>
            <p:ph type="body" sz="quarter" idx="4294967295"/>
          </p:nvPr>
        </p:nvSpPr>
        <p:spPr>
          <a:xfrm>
            <a:off x="532849" y="3144599"/>
            <a:ext cx="2758501" cy="485700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mywebsite.com</a:t>
            </a:r>
          </a:p>
        </p:txBody>
      </p:sp>
      <p:sp>
        <p:nvSpPr>
          <p:cNvPr id="1388" name="Shape 1388"/>
          <p:cNvSpPr/>
          <p:nvPr/>
        </p:nvSpPr>
        <p:spPr>
          <a:xfrm>
            <a:off x="532849" y="2924978"/>
            <a:ext cx="2758501" cy="393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Your Name Here</a:t>
            </a:r>
          </a:p>
        </p:txBody>
      </p:sp>
      <p:pic>
        <p:nvPicPr>
          <p:cNvPr id="1389" name="image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9111" y="3701212"/>
            <a:ext cx="460800" cy="46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image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5400" y="3690875"/>
            <a:ext cx="525425" cy="525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1" name="image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4223" y="3807245"/>
            <a:ext cx="293699" cy="292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849" y="3701208"/>
            <a:ext cx="460802" cy="46083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Shape 1393"/>
          <p:cNvSpPr/>
          <p:nvPr/>
        </p:nvSpPr>
        <p:spPr>
          <a:xfrm>
            <a:off x="5525811" y="3775383"/>
            <a:ext cx="887101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linkedin/</a:t>
            </a:r>
          </a:p>
        </p:txBody>
      </p:sp>
      <p:sp>
        <p:nvSpPr>
          <p:cNvPr id="1394" name="Shape 1394"/>
          <p:cNvSpPr/>
          <p:nvPr/>
        </p:nvSpPr>
        <p:spPr>
          <a:xfrm>
            <a:off x="7388749" y="3785225"/>
            <a:ext cx="1136100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</a:defRPr>
            </a:lvl1pPr>
          </a:lstStyle>
          <a:p>
            <a: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20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</a:rPr>
              <a:t>github.com/</a:t>
            </a:r>
          </a:p>
        </p:txBody>
      </p:sp>
      <p:sp>
        <p:nvSpPr>
          <p:cNvPr id="1395" name="Shape 1395"/>
          <p:cNvSpPr/>
          <p:nvPr/>
        </p:nvSpPr>
        <p:spPr>
          <a:xfrm>
            <a:off x="3239974" y="3753432"/>
            <a:ext cx="1278000" cy="35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@twitterHandle</a:t>
            </a:r>
          </a:p>
        </p:txBody>
      </p:sp>
      <p:sp>
        <p:nvSpPr>
          <p:cNvPr id="1396" name="Shape 1396"/>
          <p:cNvSpPr/>
          <p:nvPr/>
        </p:nvSpPr>
        <p:spPr>
          <a:xfrm>
            <a:off x="993649" y="3753432"/>
            <a:ext cx="1317299" cy="35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1200">
                <a:latin typeface="+mn-lt"/>
                <a:ea typeface="+mn-ea"/>
                <a:cs typeface="+mn-cs"/>
                <a:sym typeface="Helvetica Neue"/>
              </a:rPr>
              <a:t>email@wix.com</a:t>
            </a:r>
          </a:p>
        </p:txBody>
      </p:sp>
      <p:sp>
        <p:nvSpPr>
          <p:cNvPr id="1397" name="Shape 1397"/>
          <p:cNvSpPr/>
          <p:nvPr/>
        </p:nvSpPr>
        <p:spPr>
          <a:xfrm>
            <a:off x="2460250" y="3783475"/>
            <a:ext cx="1" cy="340200"/>
          </a:xfrm>
          <a:prstGeom prst="line">
            <a:avLst/>
          </a:prstGeom>
          <a:ln w="19050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98" name="Shape 1398"/>
          <p:cNvSpPr/>
          <p:nvPr/>
        </p:nvSpPr>
        <p:spPr>
          <a:xfrm>
            <a:off x="4799474" y="3783475"/>
            <a:ext cx="1" cy="340200"/>
          </a:xfrm>
          <a:prstGeom prst="line">
            <a:avLst/>
          </a:prstGeom>
          <a:ln w="19050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99" name="Shape 1399"/>
          <p:cNvSpPr/>
          <p:nvPr/>
        </p:nvSpPr>
        <p:spPr>
          <a:xfrm>
            <a:off x="6638900" y="3783475"/>
            <a:ext cx="1" cy="340200"/>
          </a:xfrm>
          <a:prstGeom prst="line">
            <a:avLst/>
          </a:prstGeom>
          <a:ln w="19050">
            <a:solidFill>
              <a:srgbClr val="64D4D2"/>
            </a:solidFill>
          </a:ln>
        </p:spPr>
        <p:txBody>
          <a:bodyPr lIns="45719" rIns="45719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400" name="image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3090" y="4729450"/>
            <a:ext cx="868101" cy="20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/>
          </p:cNvSpPr>
          <p:nvPr>
            <p:ph type="title"/>
          </p:nvPr>
        </p:nvSpPr>
        <p:spPr>
          <a:xfrm>
            <a:off x="489525" y="332400"/>
            <a:ext cx="7826400" cy="780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9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Infographic Assets</a:t>
            </a:r>
          </a:p>
        </p:txBody>
      </p:sp>
      <p:pic>
        <p:nvPicPr>
          <p:cNvPr id="1403" name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719" y="4154599"/>
            <a:ext cx="1116035" cy="57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00" y="1377974"/>
            <a:ext cx="1437988" cy="137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850" y="1544485"/>
            <a:ext cx="1214600" cy="1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image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346" y="2553971"/>
            <a:ext cx="1362076" cy="1299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image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46250" y="4130449"/>
            <a:ext cx="710926" cy="710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image5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12500" y="2785974"/>
            <a:ext cx="1293524" cy="108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image4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67191" y="1544491"/>
            <a:ext cx="710926" cy="1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image5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52724" y="1506824"/>
            <a:ext cx="1293525" cy="1234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image5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13085" y="2769086"/>
            <a:ext cx="915576" cy="111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2" name="image5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97797" y="4154589"/>
            <a:ext cx="554937" cy="57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3" name="image55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9301" y="4200697"/>
            <a:ext cx="535025" cy="47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5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4549" y="2848374"/>
            <a:ext cx="1214600" cy="1015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3DBFDA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4380</Words>
  <Application>Microsoft Macintosh PowerPoint</Application>
  <PresentationFormat>On-screen Show (16:9)</PresentationFormat>
  <Paragraphs>742</Paragraphs>
  <Slides>91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Default</vt:lpstr>
      <vt:lpstr>Building DSLs  With Scala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Flexible syntax, fit for abstraction</vt:lpstr>
      <vt:lpstr>We can easily pass complex logic  using simple expressions</vt:lpstr>
      <vt:lpstr>Case classes - perfect for abstraction design</vt:lpstr>
      <vt:lpstr>PowerPoint Presentation</vt:lpstr>
      <vt:lpstr>Scala Implicits params example</vt:lpstr>
      <vt:lpstr>Scala Implicits conversion</vt:lpstr>
      <vt:lpstr>Scala Implicits conversion</vt:lpstr>
      <vt:lpstr>Scala open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domain abstractions</vt:lpstr>
      <vt:lpstr>Create domain abstractions</vt:lpstr>
      <vt:lpstr>“for Canada the tax is 15%”</vt:lpstr>
      <vt:lpstr>PowerPoint Presentation</vt:lpstr>
      <vt:lpstr>PowerPoint Presentation</vt:lpstr>
      <vt:lpstr>PowerPoint Presentation</vt:lpstr>
      <vt:lpstr>Add an intermediate step when needed</vt:lpstr>
      <vt:lpstr>Extend the vocabulary when needed</vt:lpstr>
      <vt:lpstr>PowerPoint Presentation</vt:lpstr>
      <vt:lpstr>PowerPoint Presentation</vt:lpstr>
      <vt:lpstr>PowerPoint Presentation</vt:lpstr>
      <vt:lpstr>Fix when needed</vt:lpstr>
      <vt:lpstr>PowerPoint Presentation</vt:lpstr>
      <vt:lpstr>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 Rules DSL </vt:lpstr>
      <vt:lpstr>PowerPoint Presentation</vt:lpstr>
      <vt:lpstr>Matching tax rule for a cart</vt:lpstr>
      <vt:lpstr>Enriching Seq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 Shot Slide</vt:lpstr>
      <vt:lpstr>Click to Edit Title</vt:lpstr>
      <vt:lpstr>Click to Edit Title</vt:lpstr>
      <vt:lpstr>PowerPoint Presentation</vt:lpstr>
      <vt:lpstr>PowerPoint Presentation</vt:lpstr>
      <vt:lpstr>PowerPoint Presentation</vt:lpstr>
      <vt:lpstr>Process Chart</vt:lpstr>
      <vt:lpstr>PowerPoint Presentation</vt:lpstr>
      <vt:lpstr>PowerPoint Presentation</vt:lpstr>
      <vt:lpstr>Long Code Snippet Slide</vt:lpstr>
      <vt:lpstr>PowerPoint Presentation</vt:lpstr>
      <vt:lpstr>Conclusion / Summary</vt:lpstr>
      <vt:lpstr>PowerPoint Presentation</vt:lpstr>
      <vt:lpstr>PowerPoint Presentation</vt:lpstr>
      <vt:lpstr>PowerPoint Presentation</vt:lpstr>
      <vt:lpstr>Infographic Assets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DSLs  With Scala </dc:title>
  <cp:lastModifiedBy>Alon Muchnik</cp:lastModifiedBy>
  <cp:revision>167</cp:revision>
  <dcterms:modified xsi:type="dcterms:W3CDTF">2017-04-07T12:21:48Z</dcterms:modified>
</cp:coreProperties>
</file>